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9" r:id="rId3"/>
    <p:sldId id="262" r:id="rId4"/>
    <p:sldId id="263" r:id="rId5"/>
    <p:sldId id="260" r:id="rId6"/>
    <p:sldId id="264" r:id="rId7"/>
    <p:sldId id="261" r:id="rId8"/>
    <p:sldId id="265" r:id="rId9"/>
    <p:sldId id="266" r:id="rId10"/>
    <p:sldId id="267" r:id="rId11"/>
    <p:sldId id="268" r:id="rId12"/>
    <p:sldId id="269" r:id="rId13"/>
    <p:sldId id="272" r:id="rId14"/>
    <p:sldId id="273" r:id="rId15"/>
    <p:sldId id="270" r:id="rId16"/>
    <p:sldId id="271" r:id="rId17"/>
    <p:sldId id="274" r:id="rId18"/>
    <p:sldId id="277" r:id="rId19"/>
    <p:sldId id="278" r:id="rId20"/>
    <p:sldId id="279" r:id="rId21"/>
    <p:sldId id="280" r:id="rId22"/>
    <p:sldId id="281" r:id="rId23"/>
    <p:sldId id="282" r:id="rId24"/>
    <p:sldId id="283"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7" d="100"/>
          <a:sy n="67" d="100"/>
        </p:scale>
        <p:origin x="-145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228"/>
    </p:cViewPr>
  </p:sorterViewPr>
  <p:gridSpacing cx="73761600" cy="73761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6BC88E0-7AA7-4894-BE8A-4ADC01890B1A}" type="datetime1">
              <a:rPr lang="zh-CN" altLang="en-US"/>
              <a:pPr>
                <a:defRPr/>
              </a:pPr>
              <a:t>2012-8-1</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47E3368E-5F27-4F15-B9EB-AF2D8EE5B975}"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B13B16-D39C-4FDA-87DF-DEC6FAC2D4D4}" type="datetime1">
              <a:rPr lang="zh-CN" altLang="en-US"/>
              <a:pPr>
                <a:defRPr/>
              </a:pPr>
              <a:t>2012-8-1</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E89C8EED-EABE-4ED1-B692-B07581B5E8C4}"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057900" y="274638"/>
            <a:ext cx="1866900" cy="61991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5448300" cy="61991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64572D8-4C42-4F3F-A2FF-8031A25AAA6B}" type="datetime1">
              <a:rPr lang="zh-CN" altLang="en-US"/>
              <a:pPr>
                <a:defRPr/>
              </a:pPr>
              <a:t>2012-8-1</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AAA86386-1F6E-4909-A8BF-1517D0538181}"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B743FAC-53AD-4772-92B5-392CBB7408E3}" type="datetime1">
              <a:rPr lang="zh-CN" altLang="en-US"/>
              <a:pPr>
                <a:defRPr/>
              </a:pPr>
              <a:t>2012-8-1</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7AF6222F-DD1A-4E31-87C8-B516167D3918}"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5861C43-8936-4E53-8A2F-AE9E779C03F3}" type="datetime1">
              <a:rPr lang="zh-CN" altLang="en-US"/>
              <a:pPr>
                <a:defRPr/>
              </a:pPr>
              <a:t>2012-8-1</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D3A33921-FFED-4525-8B7C-2CE1297829EB}"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3116F05C-D57B-4FCA-B15D-012AF2EC03F3}" type="datetime1">
              <a:rPr lang="zh-CN" altLang="en-US"/>
              <a:pPr>
                <a:defRPr/>
              </a:pPr>
              <a:t>2012-8-1</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44B4E331-1C49-4B76-89EA-3AC01CD5E695}"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26F5EEFA-159C-42DC-A4AC-06AE6B4FDC72}" type="datetime1">
              <a:rPr lang="zh-CN" altLang="en-US"/>
              <a:pPr>
                <a:defRPr/>
              </a:pPr>
              <a:t>2012-8-1</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2BF1EAF8-4BA9-489A-A42A-7B622C104B52}"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17E97C8E-F77D-4178-BB9F-B3DE95DB5A56}" type="datetime1">
              <a:rPr lang="zh-CN" altLang="en-US"/>
              <a:pPr>
                <a:defRPr/>
              </a:pPr>
              <a:t>2012-8-1</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AC64174E-2E3B-4ACE-9039-6851117EDD34}"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83261013-E7FF-4379-B707-3F668FB83D24}" type="datetime1">
              <a:rPr lang="zh-CN" altLang="en-US"/>
              <a:pPr>
                <a:defRPr/>
              </a:pPr>
              <a:t>2012-8-1</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DDE38FB3-9122-4CBB-8057-6799B131FBA7}"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5EF0FB80-2A81-4B67-8E34-723D087A43F5}" type="datetime1">
              <a:rPr lang="zh-CN" altLang="en-US"/>
              <a:pPr>
                <a:defRPr/>
              </a:pPr>
              <a:t>2012-8-1</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CC2794A8-FE07-470C-8E99-BD275F9232BC}" type="slidenum">
              <a:rPr lang="zh-CN" altLang="en-US"/>
              <a:pPr>
                <a:defRPr/>
              </a:pPr>
              <a:t>‹#›</a:t>
            </a:fld>
            <a:endParaRPr lang="zh-CN" altLang="en-US" sz="1800" b="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entury Schoolbook"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938F8C7C-270A-4DC5-966B-ED27ABA1A323}" type="datetime1">
              <a:rPr lang="zh-CN" altLang="en-US"/>
              <a:pPr>
                <a:defRPr/>
              </a:pPr>
              <a:t>2012-8-1</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D09BB213-3DDE-4A2E-BB03-03C3F5F5EB1C}" type="slidenum">
              <a:rPr lang="zh-CN" altLang="en-US"/>
              <a:pPr>
                <a:defRPr/>
              </a:pPr>
              <a:t>‹#›</a:t>
            </a:fld>
            <a:endParaRPr lang="zh-CN" altLang="en-US" sz="1800" b="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直接连接符 15"/>
          <p:cNvSpPr>
            <a:spLocks noChangeShapeType="1"/>
          </p:cNvSpPr>
          <p:nvPr/>
        </p:nvSpPr>
        <p:spPr bwMode="auto">
          <a:xfrm>
            <a:off x="8763000" y="0"/>
            <a:ext cx="0" cy="6858000"/>
          </a:xfrm>
          <a:prstGeom prst="line">
            <a:avLst/>
          </a:prstGeom>
          <a:noFill/>
          <a:ln w="38100" cap="flat" cmpd="sng">
            <a:solidFill>
              <a:srgbClr val="FEC2AD">
                <a:alpha val="90999"/>
              </a:srgbClr>
            </a:solidFill>
            <a:round/>
            <a:headEnd/>
            <a:tailEnd/>
          </a:ln>
        </p:spPr>
        <p:txBody>
          <a:bodyPr/>
          <a:lstStyle/>
          <a:p>
            <a:pPr>
              <a:defRPr/>
            </a:pPr>
            <a:endParaRPr lang="zh-CN" altLang="zh-CN">
              <a:latin typeface="Century Schoolbook" charset="0"/>
              <a:ea typeface="Century Schoolbook" charset="0"/>
              <a:cs typeface="Century Schoolbook" charset="0"/>
              <a:sym typeface="Century Schoolbook" charset="0"/>
            </a:endParaRPr>
          </a:p>
        </p:txBody>
      </p:sp>
      <p:sp>
        <p:nvSpPr>
          <p:cNvPr id="2051" name="标题占位符 21"/>
          <p:cNvSpPr>
            <a:spLocks noGrp="1" noChangeArrowheads="1"/>
          </p:cNvSpPr>
          <p:nvPr>
            <p:ph type="title" idx="4294967295"/>
          </p:nvPr>
        </p:nvSpPr>
        <p:spPr bwMode="auto">
          <a:xfrm>
            <a:off x="457200" y="274638"/>
            <a:ext cx="74676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smtClean="0">
                <a:sym typeface="Century Schoolbook" charset="0"/>
              </a:rPr>
              <a:t>单击此处编辑母版标题样式</a:t>
            </a:r>
          </a:p>
        </p:txBody>
      </p:sp>
      <p:sp>
        <p:nvSpPr>
          <p:cNvPr id="2052" name="文本占位符 12"/>
          <p:cNvSpPr>
            <a:spLocks noGrp="1" noChangeArrowheads="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entury Schoolbook" charset="0"/>
              </a:rPr>
              <a:t>单击此处编辑母版文本样式</a:t>
            </a:r>
          </a:p>
          <a:p>
            <a:pPr lvl="1"/>
            <a:r>
              <a:rPr lang="zh-CN" smtClean="0">
                <a:sym typeface="Century Schoolbook" charset="0"/>
              </a:rPr>
              <a:t>第二级</a:t>
            </a:r>
          </a:p>
          <a:p>
            <a:pPr lvl="2"/>
            <a:r>
              <a:rPr lang="zh-CN" smtClean="0">
                <a:sym typeface="Century Schoolbook" charset="0"/>
              </a:rPr>
              <a:t>第三级</a:t>
            </a:r>
          </a:p>
          <a:p>
            <a:pPr lvl="3"/>
            <a:r>
              <a:rPr lang="zh-CN" smtClean="0">
                <a:sym typeface="Century Schoolbook" charset="0"/>
              </a:rPr>
              <a:t>第四级</a:t>
            </a:r>
          </a:p>
          <a:p>
            <a:pPr lvl="4"/>
            <a:r>
              <a:rPr lang="zh-CN" smtClean="0">
                <a:sym typeface="Century Schoolbook" charset="0"/>
              </a:rPr>
              <a:t>第五级</a:t>
            </a:r>
          </a:p>
        </p:txBody>
      </p:sp>
      <p:sp>
        <p:nvSpPr>
          <p:cNvPr id="1029" name="日期占位符 13"/>
          <p:cNvSpPr>
            <a:spLocks noGrp="1" noChangeArrowheads="1"/>
          </p:cNvSpPr>
          <p:nvPr>
            <p:ph type="dt" sz="half" idx="2"/>
          </p:nvPr>
        </p:nvSpPr>
        <p:spPr bwMode="auto">
          <a:xfrm rot="5400000">
            <a:off x="7589045" y="1081881"/>
            <a:ext cx="2011362" cy="384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chemeClr val="tx2"/>
                </a:solidFill>
              </a:defRPr>
            </a:lvl1pPr>
          </a:lstStyle>
          <a:p>
            <a:pPr>
              <a:defRPr/>
            </a:pPr>
            <a:fld id="{73E3A768-4316-4F5E-A9B5-411C77CC66DD}" type="datetime1">
              <a:rPr lang="zh-CN" altLang="en-US"/>
              <a:pPr>
                <a:defRPr/>
              </a:pPr>
              <a:t>2012-8-1</a:t>
            </a:fld>
            <a:endParaRPr lang="zh-CN" altLang="en-US"/>
          </a:p>
        </p:txBody>
      </p:sp>
      <p:sp>
        <p:nvSpPr>
          <p:cNvPr id="1030" name="页脚占位符 2"/>
          <p:cNvSpPr>
            <a:spLocks noGrp="1" noChangeArrowheads="1"/>
          </p:cNvSpPr>
          <p:nvPr>
            <p:ph type="ftr" sz="quarter" idx="3"/>
          </p:nvPr>
        </p:nvSpPr>
        <p:spPr bwMode="auto">
          <a:xfrm rot="5400000">
            <a:off x="6989763" y="3736975"/>
            <a:ext cx="3200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chemeClr val="tx2"/>
                </a:solidFill>
              </a:defRPr>
            </a:lvl1pPr>
          </a:lstStyle>
          <a:p>
            <a:pPr>
              <a:defRPr/>
            </a:pPr>
            <a:endParaRPr lang="zh-CN" altLang="zh-CN"/>
          </a:p>
        </p:txBody>
      </p:sp>
      <p:sp>
        <p:nvSpPr>
          <p:cNvPr id="1031" name="直接连接符 6"/>
          <p:cNvSpPr>
            <a:spLocks noChangeShapeType="1"/>
          </p:cNvSpPr>
          <p:nvPr/>
        </p:nvSpPr>
        <p:spPr bwMode="auto">
          <a:xfrm>
            <a:off x="76200" y="0"/>
            <a:ext cx="0" cy="6858000"/>
          </a:xfrm>
          <a:prstGeom prst="line">
            <a:avLst/>
          </a:prstGeom>
          <a:noFill/>
          <a:ln w="57150" cap="flat" cmpd="thickThin">
            <a:solidFill>
              <a:srgbClr val="FEC2AD"/>
            </a:solidFill>
            <a:round/>
            <a:headEnd/>
            <a:tailEnd/>
          </a:ln>
        </p:spPr>
        <p:txBody>
          <a:bodyPr/>
          <a:lstStyle/>
          <a:p>
            <a:pPr>
              <a:defRPr/>
            </a:pPr>
            <a:endParaRPr lang="zh-CN" altLang="zh-CN">
              <a:latin typeface="Century Schoolbook" charset="0"/>
              <a:ea typeface="Century Schoolbook" charset="0"/>
              <a:cs typeface="Century Schoolbook" charset="0"/>
              <a:sym typeface="Century Schoolbook" charset="0"/>
            </a:endParaRPr>
          </a:p>
        </p:txBody>
      </p:sp>
      <p:sp>
        <p:nvSpPr>
          <p:cNvPr id="1032" name="直接连接符 8"/>
          <p:cNvSpPr>
            <a:spLocks noChangeShapeType="1"/>
          </p:cNvSpPr>
          <p:nvPr/>
        </p:nvSpPr>
        <p:spPr bwMode="auto">
          <a:xfrm>
            <a:off x="8991600" y="0"/>
            <a:ext cx="0" cy="6858000"/>
          </a:xfrm>
          <a:prstGeom prst="line">
            <a:avLst/>
          </a:prstGeom>
          <a:noFill/>
          <a:ln w="19050" cap="flat" cmpd="sng">
            <a:solidFill>
              <a:schemeClr val="accent1"/>
            </a:solidFill>
            <a:round/>
            <a:headEnd/>
            <a:tailEnd/>
          </a:ln>
        </p:spPr>
        <p:txBody>
          <a:bodyPr/>
          <a:lstStyle/>
          <a:p>
            <a:pPr>
              <a:defRPr/>
            </a:pPr>
            <a:endParaRPr lang="zh-CN" altLang="zh-CN">
              <a:latin typeface="Century Schoolbook" charset="0"/>
              <a:ea typeface="Century Schoolbook" charset="0"/>
              <a:cs typeface="Century Schoolbook" charset="0"/>
              <a:sym typeface="Century Schoolbook" charset="0"/>
            </a:endParaRPr>
          </a:p>
        </p:txBody>
      </p:sp>
      <p:sp>
        <p:nvSpPr>
          <p:cNvPr id="1033" name="矩形 9"/>
          <p:cNvSpPr>
            <a:spLocks noChangeArrowheads="1"/>
          </p:cNvSpPr>
          <p:nvPr/>
        </p:nvSpPr>
        <p:spPr bwMode="auto">
          <a:xfrm>
            <a:off x="8839200" y="0"/>
            <a:ext cx="304800" cy="6858000"/>
          </a:xfrm>
          <a:prstGeom prst="rect">
            <a:avLst/>
          </a:prstGeom>
          <a:solidFill>
            <a:srgbClr val="FEC2AD">
              <a:alpha val="87000"/>
            </a:srgbClr>
          </a:solidFill>
          <a:ln w="9525">
            <a:noFill/>
            <a:miter lim="800000"/>
            <a:headEnd/>
            <a:tailEnd/>
          </a:ln>
        </p:spPr>
        <p:txBody>
          <a:bodyPr anchor="ctr"/>
          <a:lstStyle/>
          <a:p>
            <a:pPr algn="ctr">
              <a:defRPr/>
            </a:pPr>
            <a:endParaRPr lang="zh-CN" altLang="zh-CN">
              <a:solidFill>
                <a:srgbClr val="FFFFFF"/>
              </a:solidFill>
              <a:latin typeface="Century Schoolbook" charset="0"/>
              <a:sym typeface="Century Schoolbook" charset="0"/>
            </a:endParaRPr>
          </a:p>
        </p:txBody>
      </p:sp>
      <p:sp>
        <p:nvSpPr>
          <p:cNvPr id="1034" name="直接连接符 10"/>
          <p:cNvSpPr>
            <a:spLocks noChangeShapeType="1"/>
          </p:cNvSpPr>
          <p:nvPr/>
        </p:nvSpPr>
        <p:spPr bwMode="auto">
          <a:xfrm>
            <a:off x="8915400" y="0"/>
            <a:ext cx="0" cy="6858000"/>
          </a:xfrm>
          <a:prstGeom prst="line">
            <a:avLst/>
          </a:prstGeom>
          <a:noFill/>
          <a:ln w="9525" cap="flat" cmpd="sng">
            <a:solidFill>
              <a:schemeClr val="accent1"/>
            </a:solidFill>
            <a:round/>
            <a:headEnd/>
            <a:tailEnd/>
          </a:ln>
        </p:spPr>
        <p:txBody>
          <a:bodyPr/>
          <a:lstStyle/>
          <a:p>
            <a:pPr>
              <a:defRPr/>
            </a:pPr>
            <a:endParaRPr lang="zh-CN" altLang="zh-CN">
              <a:latin typeface="Century Schoolbook" charset="0"/>
              <a:ea typeface="Century Schoolbook" charset="0"/>
              <a:cs typeface="Century Schoolbook" charset="0"/>
              <a:sym typeface="Century Schoolbook" charset="0"/>
            </a:endParaRPr>
          </a:p>
        </p:txBody>
      </p:sp>
      <p:sp>
        <p:nvSpPr>
          <p:cNvPr id="1035" name="椭圆 11"/>
          <p:cNvSpPr>
            <a:spLocks noChangeArrowheads="1"/>
          </p:cNvSpPr>
          <p:nvPr/>
        </p:nvSpPr>
        <p:spPr bwMode="auto">
          <a:xfrm>
            <a:off x="8156575" y="5715000"/>
            <a:ext cx="549275" cy="549275"/>
          </a:xfrm>
          <a:prstGeom prst="ellipse">
            <a:avLst/>
          </a:prstGeom>
          <a:solidFill>
            <a:schemeClr val="accent1"/>
          </a:solidFill>
          <a:ln w="9525">
            <a:noFill/>
            <a:round/>
            <a:headEnd/>
            <a:tailEnd/>
          </a:ln>
        </p:spPr>
        <p:txBody>
          <a:bodyPr anchor="ctr"/>
          <a:lstStyle/>
          <a:p>
            <a:pPr algn="ctr">
              <a:defRPr/>
            </a:pPr>
            <a:endParaRPr lang="zh-CN" altLang="zh-CN">
              <a:solidFill>
                <a:srgbClr val="FFFFFF"/>
              </a:solidFill>
              <a:latin typeface="Century Schoolbook" charset="0"/>
              <a:sym typeface="Century Schoolbook" charset="0"/>
            </a:endParaRPr>
          </a:p>
        </p:txBody>
      </p:sp>
      <p:sp>
        <p:nvSpPr>
          <p:cNvPr id="1036" name="灯片编号占位符 22"/>
          <p:cNvSpPr>
            <a:spLocks noGrp="1" noChangeArrowheads="1"/>
          </p:cNvSpPr>
          <p:nvPr>
            <p:ph type="sldNum" sz="quarter" idx="4"/>
          </p:nvPr>
        </p:nvSpPr>
        <p:spPr bwMode="auto">
          <a:xfrm>
            <a:off x="8129588" y="5734050"/>
            <a:ext cx="609600" cy="520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400" b="1">
                <a:solidFill>
                  <a:srgbClr val="FFFFFF"/>
                </a:solidFill>
              </a:defRPr>
            </a:lvl1pPr>
          </a:lstStyle>
          <a:p>
            <a:pPr>
              <a:defRPr/>
            </a:pPr>
            <a:fld id="{1979C530-ECC0-4440-A404-B8D78E99261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hf sldNum="0" hdr="0" ftr="0"/>
  <p:txStyles>
    <p:titleStyle>
      <a:lvl1pPr algn="l" rtl="0" eaLnBrk="0" fontAlgn="base" hangingPunct="0">
        <a:spcBef>
          <a:spcPct val="0"/>
        </a:spcBef>
        <a:spcAft>
          <a:spcPct val="0"/>
        </a:spcAft>
        <a:defRPr sz="3000">
          <a:solidFill>
            <a:schemeClr val="tx2"/>
          </a:solidFill>
          <a:latin typeface="+mj-lt"/>
          <a:ea typeface="+mj-ea"/>
          <a:cs typeface="+mj-cs"/>
          <a:sym typeface="Century Schoolbook" charset="0"/>
        </a:defRPr>
      </a:lvl1pPr>
      <a:lvl2pPr algn="l" rtl="0" eaLnBrk="0" fontAlgn="base" hangingPunct="0">
        <a:spcBef>
          <a:spcPct val="0"/>
        </a:spcBef>
        <a:spcAft>
          <a:spcPct val="0"/>
        </a:spcAft>
        <a:defRPr sz="3000">
          <a:solidFill>
            <a:schemeClr val="tx2"/>
          </a:solidFill>
          <a:latin typeface="Century Schoolbook" charset="0"/>
          <a:ea typeface="华文楷体" pitchFamily="2" charset="-122"/>
          <a:sym typeface="Century Schoolbook" charset="0"/>
        </a:defRPr>
      </a:lvl2pPr>
      <a:lvl3pPr algn="l" rtl="0" eaLnBrk="0" fontAlgn="base" hangingPunct="0">
        <a:spcBef>
          <a:spcPct val="0"/>
        </a:spcBef>
        <a:spcAft>
          <a:spcPct val="0"/>
        </a:spcAft>
        <a:defRPr sz="3000">
          <a:solidFill>
            <a:schemeClr val="tx2"/>
          </a:solidFill>
          <a:latin typeface="Century Schoolbook" charset="0"/>
          <a:ea typeface="华文楷体" pitchFamily="2" charset="-122"/>
          <a:sym typeface="Century Schoolbook" charset="0"/>
        </a:defRPr>
      </a:lvl3pPr>
      <a:lvl4pPr algn="l" rtl="0" eaLnBrk="0" fontAlgn="base" hangingPunct="0">
        <a:spcBef>
          <a:spcPct val="0"/>
        </a:spcBef>
        <a:spcAft>
          <a:spcPct val="0"/>
        </a:spcAft>
        <a:defRPr sz="3000">
          <a:solidFill>
            <a:schemeClr val="tx2"/>
          </a:solidFill>
          <a:latin typeface="Century Schoolbook" charset="0"/>
          <a:ea typeface="华文楷体" pitchFamily="2" charset="-122"/>
          <a:sym typeface="Century Schoolbook" charset="0"/>
        </a:defRPr>
      </a:lvl4pPr>
      <a:lvl5pPr algn="l" rtl="0" eaLnBrk="0" fontAlgn="base" hangingPunct="0">
        <a:spcBef>
          <a:spcPct val="0"/>
        </a:spcBef>
        <a:spcAft>
          <a:spcPct val="0"/>
        </a:spcAft>
        <a:defRPr sz="3000">
          <a:solidFill>
            <a:schemeClr val="tx2"/>
          </a:solidFill>
          <a:latin typeface="Century Schoolbook" charset="0"/>
          <a:ea typeface="华文楷体" pitchFamily="2" charset="-122"/>
          <a:sym typeface="Century Schoolbook" charset="0"/>
        </a:defRPr>
      </a:lvl5pPr>
      <a:lvl6pPr marL="457200" algn="l" rtl="0" fontAlgn="base">
        <a:spcBef>
          <a:spcPct val="0"/>
        </a:spcBef>
        <a:spcAft>
          <a:spcPct val="0"/>
        </a:spcAft>
        <a:defRPr sz="3000">
          <a:solidFill>
            <a:schemeClr val="tx2"/>
          </a:solidFill>
          <a:latin typeface="Century Schoolbook" charset="0"/>
          <a:ea typeface="华文楷体" pitchFamily="2" charset="-122"/>
          <a:sym typeface="Century Schoolbook" charset="0"/>
        </a:defRPr>
      </a:lvl6pPr>
      <a:lvl7pPr marL="914400" algn="l" rtl="0" fontAlgn="base">
        <a:spcBef>
          <a:spcPct val="0"/>
        </a:spcBef>
        <a:spcAft>
          <a:spcPct val="0"/>
        </a:spcAft>
        <a:defRPr sz="3000">
          <a:solidFill>
            <a:schemeClr val="tx2"/>
          </a:solidFill>
          <a:latin typeface="Century Schoolbook" charset="0"/>
          <a:ea typeface="华文楷体" pitchFamily="2" charset="-122"/>
          <a:sym typeface="Century Schoolbook" charset="0"/>
        </a:defRPr>
      </a:lvl7pPr>
      <a:lvl8pPr marL="1371600" algn="l" rtl="0" fontAlgn="base">
        <a:spcBef>
          <a:spcPct val="0"/>
        </a:spcBef>
        <a:spcAft>
          <a:spcPct val="0"/>
        </a:spcAft>
        <a:defRPr sz="3000">
          <a:solidFill>
            <a:schemeClr val="tx2"/>
          </a:solidFill>
          <a:latin typeface="Century Schoolbook" charset="0"/>
          <a:ea typeface="华文楷体" pitchFamily="2" charset="-122"/>
          <a:sym typeface="Century Schoolbook" charset="0"/>
        </a:defRPr>
      </a:lvl8pPr>
      <a:lvl9pPr marL="1828800" algn="l" rtl="0" fontAlgn="base">
        <a:spcBef>
          <a:spcPct val="0"/>
        </a:spcBef>
        <a:spcAft>
          <a:spcPct val="0"/>
        </a:spcAft>
        <a:defRPr sz="3000">
          <a:solidFill>
            <a:schemeClr val="tx2"/>
          </a:solidFill>
          <a:latin typeface="Century Schoolbook" charset="0"/>
          <a:ea typeface="华文楷体" pitchFamily="2" charset="-122"/>
          <a:sym typeface="Century Schoolbook" charset="0"/>
        </a:defRPr>
      </a:lvl9pPr>
    </p:titleStyle>
    <p:bodyStyle>
      <a:lvl1pPr marL="274638" indent="-274638" algn="l" defTabSz="0" rtl="0" eaLnBrk="0" fontAlgn="base" hangingPunct="0">
        <a:spcBef>
          <a:spcPts val="600"/>
        </a:spcBef>
        <a:spcAft>
          <a:spcPct val="0"/>
        </a:spcAft>
        <a:buClr>
          <a:schemeClr val="accent1"/>
        </a:buClr>
        <a:buSzPct val="70000"/>
        <a:buFont typeface="Wingdings" pitchFamily="2" charset="2"/>
        <a:buChar char=""/>
        <a:defRPr sz="2400">
          <a:solidFill>
            <a:schemeClr val="tx1"/>
          </a:solidFill>
          <a:latin typeface="+mn-lt"/>
          <a:ea typeface="+mn-ea"/>
          <a:cs typeface="+mn-cs"/>
          <a:sym typeface="Century Schoolbook" charset="0"/>
        </a:defRPr>
      </a:lvl1pPr>
      <a:lvl2pPr marL="639763" indent="-273050" algn="l" defTabSz="0"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ea typeface="+mn-ea"/>
          <a:sym typeface="Century Schoolbook" charset="0"/>
        </a:defRPr>
      </a:lvl2pPr>
      <a:lvl3pPr marL="914400" indent="-182563" algn="l" defTabSz="0" rtl="0" eaLnBrk="0" fontAlgn="base" hangingPunct="0">
        <a:spcBef>
          <a:spcPct val="20000"/>
        </a:spcBef>
        <a:spcAft>
          <a:spcPct val="0"/>
        </a:spcAft>
        <a:buClr>
          <a:srgbClr val="DF7530"/>
        </a:buClr>
        <a:buSzPct val="60000"/>
        <a:buFont typeface="Wingdings" pitchFamily="2" charset="2"/>
        <a:buChar char=""/>
        <a:defRPr>
          <a:solidFill>
            <a:schemeClr val="tx1"/>
          </a:solidFill>
          <a:latin typeface="+mn-lt"/>
          <a:ea typeface="+mn-ea"/>
          <a:sym typeface="Century Schoolbook" charset="0"/>
        </a:defRPr>
      </a:lvl3pPr>
      <a:lvl4pPr marL="1189038" indent="-182563" algn="l" defTabSz="0" rtl="0" eaLnBrk="0" fontAlgn="base" hangingPunct="0">
        <a:spcBef>
          <a:spcPct val="20000"/>
        </a:spcBef>
        <a:spcAft>
          <a:spcPct val="0"/>
        </a:spcAft>
        <a:buClr>
          <a:srgbClr val="FEC2AD"/>
        </a:buClr>
        <a:buSzPct val="60000"/>
        <a:buFont typeface="Wingdings" pitchFamily="2" charset="2"/>
        <a:buChar char=""/>
        <a:defRPr>
          <a:solidFill>
            <a:schemeClr val="tx1"/>
          </a:solidFill>
          <a:latin typeface="+mn-lt"/>
          <a:ea typeface="+mn-ea"/>
          <a:sym typeface="Century Schoolbook" charset="0"/>
        </a:defRPr>
      </a:lvl4pPr>
      <a:lvl5pPr marL="1463675" indent="-182563" algn="l" defTabSz="0" rtl="0" eaLnBrk="0" fontAlgn="base" hangingPunct="0">
        <a:spcBef>
          <a:spcPct val="20000"/>
        </a:spcBef>
        <a:spcAft>
          <a:spcPct val="0"/>
        </a:spcAft>
        <a:buClr>
          <a:srgbClr val="BCC9E9"/>
        </a:buClr>
        <a:buSzPct val="68000"/>
        <a:buFont typeface="Wingdings 2" pitchFamily="18" charset="2"/>
        <a:buChar char=""/>
        <a:defRPr sz="1600">
          <a:solidFill>
            <a:schemeClr val="tx1"/>
          </a:solidFill>
          <a:latin typeface="+mn-lt"/>
          <a:ea typeface="+mn-ea"/>
          <a:sym typeface="Century Schoolbook" charset="0"/>
        </a:defRPr>
      </a:lvl5pPr>
      <a:lvl6pPr marL="1920875" indent="-182563" algn="l" defTabSz="0" rtl="0" fontAlgn="base">
        <a:spcBef>
          <a:spcPct val="20000"/>
        </a:spcBef>
        <a:spcAft>
          <a:spcPct val="0"/>
        </a:spcAft>
        <a:buClr>
          <a:srgbClr val="BCC9E9"/>
        </a:buClr>
        <a:buSzPct val="68000"/>
        <a:buFont typeface="Wingdings 2" pitchFamily="18" charset="2"/>
        <a:buChar char=""/>
        <a:defRPr sz="1600">
          <a:solidFill>
            <a:schemeClr val="tx1"/>
          </a:solidFill>
          <a:latin typeface="+mn-lt"/>
          <a:ea typeface="+mn-ea"/>
          <a:sym typeface="Century Schoolbook" charset="0"/>
        </a:defRPr>
      </a:lvl6pPr>
      <a:lvl7pPr marL="2378075" indent="-182563" algn="l" defTabSz="0" rtl="0" fontAlgn="base">
        <a:spcBef>
          <a:spcPct val="20000"/>
        </a:spcBef>
        <a:spcAft>
          <a:spcPct val="0"/>
        </a:spcAft>
        <a:buClr>
          <a:srgbClr val="BCC9E9"/>
        </a:buClr>
        <a:buSzPct val="68000"/>
        <a:buFont typeface="Wingdings 2" pitchFamily="18" charset="2"/>
        <a:buChar char=""/>
        <a:defRPr sz="1600">
          <a:solidFill>
            <a:schemeClr val="tx1"/>
          </a:solidFill>
          <a:latin typeface="+mn-lt"/>
          <a:ea typeface="+mn-ea"/>
          <a:sym typeface="Century Schoolbook" charset="0"/>
        </a:defRPr>
      </a:lvl7pPr>
      <a:lvl8pPr marL="2835275" indent="-182563" algn="l" defTabSz="0" rtl="0" fontAlgn="base">
        <a:spcBef>
          <a:spcPct val="20000"/>
        </a:spcBef>
        <a:spcAft>
          <a:spcPct val="0"/>
        </a:spcAft>
        <a:buClr>
          <a:srgbClr val="BCC9E9"/>
        </a:buClr>
        <a:buSzPct val="68000"/>
        <a:buFont typeface="Wingdings 2" pitchFamily="18" charset="2"/>
        <a:buChar char=""/>
        <a:defRPr sz="1600">
          <a:solidFill>
            <a:schemeClr val="tx1"/>
          </a:solidFill>
          <a:latin typeface="+mn-lt"/>
          <a:ea typeface="+mn-ea"/>
          <a:sym typeface="Century Schoolbook" charset="0"/>
        </a:defRPr>
      </a:lvl8pPr>
      <a:lvl9pPr marL="3292475" indent="-182563" algn="l" defTabSz="0" rtl="0" fontAlgn="base">
        <a:spcBef>
          <a:spcPct val="20000"/>
        </a:spcBef>
        <a:spcAft>
          <a:spcPct val="0"/>
        </a:spcAft>
        <a:buClr>
          <a:srgbClr val="BCC9E9"/>
        </a:buClr>
        <a:buSzPct val="68000"/>
        <a:buFont typeface="Wingdings 2" pitchFamily="18" charset="2"/>
        <a:buChar char=""/>
        <a:defRPr sz="1600">
          <a:solidFill>
            <a:schemeClr val="tx1"/>
          </a:solidFill>
          <a:latin typeface="+mn-lt"/>
          <a:ea typeface="+mn-ea"/>
          <a:sym typeface="Century Schoolbook"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hyperlink" Target="&#24322;&#32593;&#25163;&#26426;&#21495;&#30721;.docx"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39044;&#27979;&#22270;.docx" TargetMode="External"/><Relationship Id="rId7" Type="http://schemas.openxmlformats.org/officeDocument/2006/relationships/image" Target="../media/image25.png"/><Relationship Id="rId2" Type="http://schemas.openxmlformats.org/officeDocument/2006/relationships/hyperlink" Target="&#20998;&#32452;&#35823;&#24046;&#34920;.docx" TargetMode="Externa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38739;&#21495;&#20998;&#32423;.xl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38382;&#21367;2.doc"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svm.docx"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23618;&#27425;&#20998;&#26512;.docx"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26657;&#27491;&#20540;.docx" TargetMode="Externa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4338" name="矩形 9"/>
          <p:cNvSpPr>
            <a:spLocks noChangeArrowheads="1"/>
          </p:cNvSpPr>
          <p:nvPr/>
        </p:nvSpPr>
        <p:spPr bwMode="auto">
          <a:xfrm>
            <a:off x="381000" y="0"/>
            <a:ext cx="609600" cy="6858000"/>
          </a:xfrm>
          <a:prstGeom prst="rect">
            <a:avLst/>
          </a:prstGeom>
          <a:solidFill>
            <a:srgbClr val="FEC2AD">
              <a:alpha val="54117"/>
            </a:srgbClr>
          </a:solidFill>
          <a:ln w="9525">
            <a:noFill/>
            <a:miter lim="800000"/>
            <a:headEnd/>
            <a:tailEnd/>
          </a:ln>
        </p:spPr>
        <p:txBody>
          <a:bodyPr anchor="ctr"/>
          <a:lstStyle/>
          <a:p>
            <a:endParaRPr lang="zh-CN" altLang="zh-CN">
              <a:solidFill>
                <a:srgbClr val="FFFFFF"/>
              </a:solidFill>
              <a:latin typeface="Century Schoolbook" charset="0"/>
              <a:sym typeface="Century Schoolbook" charset="0"/>
            </a:endParaRPr>
          </a:p>
        </p:txBody>
      </p:sp>
      <p:sp>
        <p:nvSpPr>
          <p:cNvPr id="14339" name="矩形 11"/>
          <p:cNvSpPr>
            <a:spLocks noChangeArrowheads="1"/>
          </p:cNvSpPr>
          <p:nvPr/>
        </p:nvSpPr>
        <p:spPr bwMode="auto">
          <a:xfrm>
            <a:off x="276225" y="0"/>
            <a:ext cx="104775" cy="6858000"/>
          </a:xfrm>
          <a:prstGeom prst="rect">
            <a:avLst/>
          </a:prstGeom>
          <a:solidFill>
            <a:srgbClr val="FFD9CD">
              <a:alpha val="36078"/>
            </a:srgbClr>
          </a:solidFill>
          <a:ln w="9525">
            <a:noFill/>
            <a:miter lim="800000"/>
            <a:headEnd/>
            <a:tailEnd/>
          </a:ln>
        </p:spPr>
        <p:txBody>
          <a:bodyPr anchor="ctr"/>
          <a:lstStyle/>
          <a:p>
            <a:endParaRPr lang="zh-CN" altLang="zh-CN">
              <a:solidFill>
                <a:srgbClr val="FFFFFF"/>
              </a:solidFill>
              <a:latin typeface="Century Schoolbook" charset="0"/>
              <a:sym typeface="Century Schoolbook" charset="0"/>
            </a:endParaRPr>
          </a:p>
        </p:txBody>
      </p:sp>
      <p:sp>
        <p:nvSpPr>
          <p:cNvPr id="14340" name="矩形 13"/>
          <p:cNvSpPr>
            <a:spLocks noChangeArrowheads="1"/>
          </p:cNvSpPr>
          <p:nvPr/>
        </p:nvSpPr>
        <p:spPr bwMode="auto">
          <a:xfrm>
            <a:off x="990600" y="0"/>
            <a:ext cx="180975" cy="6858000"/>
          </a:xfrm>
          <a:prstGeom prst="rect">
            <a:avLst/>
          </a:prstGeom>
          <a:solidFill>
            <a:srgbClr val="FFD9CD">
              <a:alpha val="69019"/>
            </a:srgbClr>
          </a:solidFill>
          <a:ln w="9525">
            <a:noFill/>
            <a:miter lim="800000"/>
            <a:headEnd/>
            <a:tailEnd/>
          </a:ln>
        </p:spPr>
        <p:txBody>
          <a:bodyPr anchor="ctr"/>
          <a:lstStyle/>
          <a:p>
            <a:endParaRPr lang="zh-CN" altLang="zh-CN">
              <a:solidFill>
                <a:srgbClr val="FFFFFF"/>
              </a:solidFill>
              <a:latin typeface="Century Schoolbook" charset="0"/>
              <a:sym typeface="Century Schoolbook" charset="0"/>
            </a:endParaRPr>
          </a:p>
        </p:txBody>
      </p:sp>
      <p:sp>
        <p:nvSpPr>
          <p:cNvPr id="14341" name="矩形 18"/>
          <p:cNvSpPr>
            <a:spLocks noChangeArrowheads="1"/>
          </p:cNvSpPr>
          <p:nvPr/>
        </p:nvSpPr>
        <p:spPr bwMode="auto">
          <a:xfrm>
            <a:off x="1141413" y="0"/>
            <a:ext cx="230187" cy="6858000"/>
          </a:xfrm>
          <a:prstGeom prst="rect">
            <a:avLst/>
          </a:prstGeom>
          <a:solidFill>
            <a:srgbClr val="FFEDE7">
              <a:alpha val="70195"/>
            </a:srgbClr>
          </a:solidFill>
          <a:ln w="9525">
            <a:noFill/>
            <a:miter lim="800000"/>
            <a:headEnd/>
            <a:tailEnd/>
          </a:ln>
        </p:spPr>
        <p:txBody>
          <a:bodyPr anchor="ctr"/>
          <a:lstStyle/>
          <a:p>
            <a:endParaRPr lang="zh-CN" altLang="zh-CN">
              <a:solidFill>
                <a:srgbClr val="FFFFFF"/>
              </a:solidFill>
              <a:latin typeface="Century Schoolbook" charset="0"/>
              <a:sym typeface="Century Schoolbook" charset="0"/>
            </a:endParaRPr>
          </a:p>
        </p:txBody>
      </p:sp>
      <p:sp>
        <p:nvSpPr>
          <p:cNvPr id="14342" name="直接连接符 10"/>
          <p:cNvSpPr>
            <a:spLocks noChangeShapeType="1"/>
          </p:cNvSpPr>
          <p:nvPr/>
        </p:nvSpPr>
        <p:spPr bwMode="auto">
          <a:xfrm>
            <a:off x="106363" y="0"/>
            <a:ext cx="0" cy="6858000"/>
          </a:xfrm>
          <a:prstGeom prst="line">
            <a:avLst/>
          </a:prstGeom>
          <a:noFill/>
          <a:ln w="57150">
            <a:solidFill>
              <a:srgbClr val="FEC2AD">
                <a:alpha val="70979"/>
              </a:srgbClr>
            </a:solidFill>
            <a:round/>
            <a:headEnd/>
            <a:tailEnd/>
          </a:ln>
        </p:spPr>
        <p:txBody>
          <a:bodyPr/>
          <a:lstStyle/>
          <a:p>
            <a:endParaRPr lang="zh-CN" altLang="en-US"/>
          </a:p>
        </p:txBody>
      </p:sp>
      <p:sp>
        <p:nvSpPr>
          <p:cNvPr id="14343" name="直接连接符 17"/>
          <p:cNvSpPr>
            <a:spLocks noChangeShapeType="1"/>
          </p:cNvSpPr>
          <p:nvPr/>
        </p:nvSpPr>
        <p:spPr bwMode="auto">
          <a:xfrm>
            <a:off x="914400" y="0"/>
            <a:ext cx="0" cy="6858000"/>
          </a:xfrm>
          <a:prstGeom prst="line">
            <a:avLst/>
          </a:prstGeom>
          <a:noFill/>
          <a:ln w="57150">
            <a:solidFill>
              <a:srgbClr val="FFEDE7">
                <a:alpha val="81960"/>
              </a:srgbClr>
            </a:solidFill>
            <a:round/>
            <a:headEnd/>
            <a:tailEnd/>
          </a:ln>
        </p:spPr>
        <p:txBody>
          <a:bodyPr/>
          <a:lstStyle/>
          <a:p>
            <a:endParaRPr lang="zh-CN" altLang="en-US"/>
          </a:p>
        </p:txBody>
      </p:sp>
      <p:sp>
        <p:nvSpPr>
          <p:cNvPr id="14344" name="直接连接符 19"/>
          <p:cNvSpPr>
            <a:spLocks noChangeShapeType="1"/>
          </p:cNvSpPr>
          <p:nvPr/>
        </p:nvSpPr>
        <p:spPr bwMode="auto">
          <a:xfrm>
            <a:off x="854075" y="0"/>
            <a:ext cx="0" cy="6858000"/>
          </a:xfrm>
          <a:prstGeom prst="line">
            <a:avLst/>
          </a:prstGeom>
          <a:noFill/>
          <a:ln w="57150">
            <a:solidFill>
              <a:srgbClr val="FEC2AD"/>
            </a:solidFill>
            <a:round/>
            <a:headEnd/>
            <a:tailEnd/>
          </a:ln>
        </p:spPr>
        <p:txBody>
          <a:bodyPr/>
          <a:lstStyle/>
          <a:p>
            <a:endParaRPr lang="zh-CN" altLang="en-US"/>
          </a:p>
        </p:txBody>
      </p:sp>
      <p:sp>
        <p:nvSpPr>
          <p:cNvPr id="14345" name="直接连接符 15"/>
          <p:cNvSpPr>
            <a:spLocks noChangeShapeType="1"/>
          </p:cNvSpPr>
          <p:nvPr/>
        </p:nvSpPr>
        <p:spPr bwMode="auto">
          <a:xfrm>
            <a:off x="1727200" y="0"/>
            <a:ext cx="0" cy="6858000"/>
          </a:xfrm>
          <a:prstGeom prst="line">
            <a:avLst/>
          </a:prstGeom>
          <a:noFill/>
          <a:ln w="28575">
            <a:solidFill>
              <a:srgbClr val="FEC2AD">
                <a:alpha val="79999"/>
              </a:srgbClr>
            </a:solidFill>
            <a:round/>
            <a:headEnd/>
            <a:tailEnd/>
          </a:ln>
        </p:spPr>
        <p:txBody>
          <a:bodyPr/>
          <a:lstStyle/>
          <a:p>
            <a:endParaRPr lang="zh-CN" altLang="en-US"/>
          </a:p>
        </p:txBody>
      </p:sp>
      <p:sp>
        <p:nvSpPr>
          <p:cNvPr id="14346" name="直接连接符 14"/>
          <p:cNvSpPr>
            <a:spLocks noChangeShapeType="1"/>
          </p:cNvSpPr>
          <p:nvPr/>
        </p:nvSpPr>
        <p:spPr bwMode="auto">
          <a:xfrm>
            <a:off x="1066800" y="0"/>
            <a:ext cx="0" cy="6858000"/>
          </a:xfrm>
          <a:prstGeom prst="line">
            <a:avLst/>
          </a:prstGeom>
          <a:noFill/>
          <a:ln w="9525">
            <a:solidFill>
              <a:srgbClr val="FEC2AD"/>
            </a:solidFill>
            <a:round/>
            <a:headEnd/>
            <a:tailEnd/>
          </a:ln>
        </p:spPr>
        <p:txBody>
          <a:bodyPr/>
          <a:lstStyle/>
          <a:p>
            <a:endParaRPr lang="zh-CN" altLang="en-US"/>
          </a:p>
        </p:txBody>
      </p:sp>
      <p:sp>
        <p:nvSpPr>
          <p:cNvPr id="14347" name="直接连接符 21"/>
          <p:cNvSpPr>
            <a:spLocks noChangeShapeType="1"/>
          </p:cNvSpPr>
          <p:nvPr/>
        </p:nvSpPr>
        <p:spPr bwMode="auto">
          <a:xfrm>
            <a:off x="9113838" y="0"/>
            <a:ext cx="1587" cy="6858000"/>
          </a:xfrm>
          <a:prstGeom prst="line">
            <a:avLst/>
          </a:prstGeom>
          <a:noFill/>
          <a:ln w="57150" cmpd="thickThin">
            <a:solidFill>
              <a:srgbClr val="FEC2AD"/>
            </a:solidFill>
            <a:round/>
            <a:headEnd/>
            <a:tailEnd/>
          </a:ln>
        </p:spPr>
        <p:txBody>
          <a:bodyPr/>
          <a:lstStyle/>
          <a:p>
            <a:endParaRPr lang="zh-CN" altLang="en-US"/>
          </a:p>
        </p:txBody>
      </p:sp>
      <p:sp>
        <p:nvSpPr>
          <p:cNvPr id="14348" name="矩形 26"/>
          <p:cNvSpPr>
            <a:spLocks noChangeArrowheads="1"/>
          </p:cNvSpPr>
          <p:nvPr/>
        </p:nvSpPr>
        <p:spPr bwMode="auto">
          <a:xfrm>
            <a:off x="1219200" y="0"/>
            <a:ext cx="76200" cy="6858000"/>
          </a:xfrm>
          <a:prstGeom prst="rect">
            <a:avLst/>
          </a:prstGeom>
          <a:solidFill>
            <a:srgbClr val="FEC2AD">
              <a:alpha val="50195"/>
            </a:srgbClr>
          </a:solidFill>
          <a:ln w="9525">
            <a:noFill/>
            <a:miter lim="800000"/>
            <a:headEnd/>
            <a:tailEnd/>
          </a:ln>
        </p:spPr>
        <p:txBody>
          <a:bodyPr anchor="ctr"/>
          <a:lstStyle/>
          <a:p>
            <a:endParaRPr lang="zh-CN" altLang="zh-CN">
              <a:solidFill>
                <a:srgbClr val="FFFFFF"/>
              </a:solidFill>
              <a:latin typeface="Century Schoolbook" charset="0"/>
              <a:sym typeface="Century Schoolbook" charset="0"/>
            </a:endParaRPr>
          </a:p>
        </p:txBody>
      </p:sp>
      <p:sp>
        <p:nvSpPr>
          <p:cNvPr id="14349" name="椭圆 20"/>
          <p:cNvSpPr>
            <a:spLocks noChangeArrowheads="1"/>
          </p:cNvSpPr>
          <p:nvPr/>
        </p:nvSpPr>
        <p:spPr bwMode="auto">
          <a:xfrm>
            <a:off x="609600" y="3429000"/>
            <a:ext cx="1295400" cy="1295400"/>
          </a:xfrm>
          <a:prstGeom prst="ellipse">
            <a:avLst/>
          </a:prstGeom>
          <a:solidFill>
            <a:schemeClr val="accent1"/>
          </a:solidFill>
          <a:ln w="9525">
            <a:noFill/>
            <a:round/>
            <a:headEnd/>
            <a:tailEnd/>
          </a:ln>
        </p:spPr>
        <p:txBody>
          <a:bodyPr anchor="ctr"/>
          <a:lstStyle/>
          <a:p>
            <a:endParaRPr lang="zh-CN" altLang="zh-CN">
              <a:solidFill>
                <a:srgbClr val="FFFFFF"/>
              </a:solidFill>
              <a:latin typeface="Century Schoolbook" charset="0"/>
              <a:sym typeface="Century Schoolbook" charset="0"/>
            </a:endParaRPr>
          </a:p>
        </p:txBody>
      </p:sp>
      <p:sp>
        <p:nvSpPr>
          <p:cNvPr id="14350" name="椭圆 22"/>
          <p:cNvSpPr>
            <a:spLocks noChangeArrowheads="1"/>
          </p:cNvSpPr>
          <p:nvPr/>
        </p:nvSpPr>
        <p:spPr bwMode="auto">
          <a:xfrm>
            <a:off x="1309688" y="4867275"/>
            <a:ext cx="641350" cy="641350"/>
          </a:xfrm>
          <a:prstGeom prst="ellipse">
            <a:avLst/>
          </a:prstGeom>
          <a:solidFill>
            <a:schemeClr val="accent1"/>
          </a:solidFill>
          <a:ln w="9525">
            <a:noFill/>
            <a:round/>
            <a:headEnd/>
            <a:tailEnd/>
          </a:ln>
        </p:spPr>
        <p:txBody>
          <a:bodyPr anchor="ctr"/>
          <a:lstStyle/>
          <a:p>
            <a:endParaRPr lang="zh-CN" altLang="zh-CN">
              <a:solidFill>
                <a:srgbClr val="FFFFFF"/>
              </a:solidFill>
              <a:latin typeface="Century Schoolbook" charset="0"/>
              <a:sym typeface="Century Schoolbook" charset="0"/>
            </a:endParaRPr>
          </a:p>
        </p:txBody>
      </p:sp>
      <p:sp>
        <p:nvSpPr>
          <p:cNvPr id="14351" name="椭圆 23"/>
          <p:cNvSpPr>
            <a:spLocks noChangeArrowheads="1"/>
          </p:cNvSpPr>
          <p:nvPr/>
        </p:nvSpPr>
        <p:spPr bwMode="auto">
          <a:xfrm>
            <a:off x="1090613" y="5500688"/>
            <a:ext cx="138112" cy="136525"/>
          </a:xfrm>
          <a:prstGeom prst="ellipse">
            <a:avLst/>
          </a:prstGeom>
          <a:solidFill>
            <a:schemeClr val="accent1"/>
          </a:solidFill>
          <a:ln w="9525">
            <a:noFill/>
            <a:round/>
            <a:headEnd/>
            <a:tailEnd/>
          </a:ln>
        </p:spPr>
        <p:txBody>
          <a:bodyPr anchor="ctr"/>
          <a:lstStyle/>
          <a:p>
            <a:endParaRPr lang="zh-CN" altLang="zh-CN">
              <a:solidFill>
                <a:srgbClr val="FFFFFF"/>
              </a:solidFill>
              <a:latin typeface="Century Schoolbook" charset="0"/>
              <a:sym typeface="Century Schoolbook" charset="0"/>
            </a:endParaRPr>
          </a:p>
        </p:txBody>
      </p:sp>
      <p:sp>
        <p:nvSpPr>
          <p:cNvPr id="14352" name="椭圆 25"/>
          <p:cNvSpPr>
            <a:spLocks noChangeArrowheads="1"/>
          </p:cNvSpPr>
          <p:nvPr/>
        </p:nvSpPr>
        <p:spPr bwMode="auto">
          <a:xfrm>
            <a:off x="1663700" y="5788025"/>
            <a:ext cx="274638" cy="274638"/>
          </a:xfrm>
          <a:prstGeom prst="ellipse">
            <a:avLst/>
          </a:prstGeom>
          <a:solidFill>
            <a:schemeClr val="accent1"/>
          </a:solidFill>
          <a:ln w="9525">
            <a:noFill/>
            <a:round/>
            <a:headEnd/>
            <a:tailEnd/>
          </a:ln>
        </p:spPr>
        <p:txBody>
          <a:bodyPr anchor="ctr"/>
          <a:lstStyle/>
          <a:p>
            <a:endParaRPr lang="zh-CN" altLang="zh-CN">
              <a:solidFill>
                <a:srgbClr val="FFFFFF"/>
              </a:solidFill>
              <a:latin typeface="Century Schoolbook" charset="0"/>
              <a:sym typeface="Century Schoolbook" charset="0"/>
            </a:endParaRPr>
          </a:p>
        </p:txBody>
      </p:sp>
      <p:sp>
        <p:nvSpPr>
          <p:cNvPr id="14353" name="椭圆 24"/>
          <p:cNvSpPr>
            <a:spLocks noChangeArrowheads="1"/>
          </p:cNvSpPr>
          <p:nvPr/>
        </p:nvSpPr>
        <p:spPr bwMode="auto">
          <a:xfrm>
            <a:off x="1905000" y="4495800"/>
            <a:ext cx="365125" cy="365125"/>
          </a:xfrm>
          <a:prstGeom prst="ellipse">
            <a:avLst/>
          </a:prstGeom>
          <a:solidFill>
            <a:schemeClr val="accent1"/>
          </a:solidFill>
          <a:ln w="9525">
            <a:noFill/>
            <a:round/>
            <a:headEnd/>
            <a:tailEnd/>
          </a:ln>
        </p:spPr>
        <p:txBody>
          <a:bodyPr anchor="ctr"/>
          <a:lstStyle/>
          <a:p>
            <a:endParaRPr lang="zh-CN" altLang="zh-CN">
              <a:solidFill>
                <a:srgbClr val="FFFFFF"/>
              </a:solidFill>
              <a:latin typeface="Century Schoolbook" charset="0"/>
              <a:sym typeface="Century Schoolbook" charset="0"/>
            </a:endParaRPr>
          </a:p>
        </p:txBody>
      </p:sp>
      <p:sp>
        <p:nvSpPr>
          <p:cNvPr id="14354" name="标题 1"/>
          <p:cNvSpPr>
            <a:spLocks noGrp="1" noChangeArrowheads="1"/>
          </p:cNvSpPr>
          <p:nvPr>
            <p:ph type="ctrTitle" idx="4294967295"/>
          </p:nvPr>
        </p:nvSpPr>
        <p:spPr>
          <a:xfrm>
            <a:off x="1260475" y="981075"/>
            <a:ext cx="7883525" cy="2232025"/>
          </a:xfrm>
        </p:spPr>
        <p:txBody>
          <a:bodyPr/>
          <a:lstStyle/>
          <a:p>
            <a:pPr algn="ctr" eaLnBrk="1" hangingPunct="1"/>
            <a:r>
              <a:rPr lang="zh-CN" altLang="en-US" sz="3200" b="1" smtClean="0"/>
              <a:t>   2012年“深圳杯”全国大学生数学建模夏令营    </a:t>
            </a:r>
            <a:br>
              <a:rPr lang="zh-CN" altLang="en-US" sz="3200" b="1" smtClean="0"/>
            </a:br>
            <a:r>
              <a:rPr lang="zh-CN" altLang="en-US" sz="3200" b="1" smtClean="0"/>
              <a:t/>
            </a:r>
            <a:br>
              <a:rPr lang="zh-CN" altLang="en-US" sz="3200" b="1" smtClean="0"/>
            </a:br>
            <a:r>
              <a:rPr lang="zh-CN" altLang="en-US" sz="3200" b="1" smtClean="0"/>
              <a:t>  B题之异网高端识别</a:t>
            </a:r>
          </a:p>
        </p:txBody>
      </p:sp>
      <p:sp>
        <p:nvSpPr>
          <p:cNvPr id="14355" name="副标题 2"/>
          <p:cNvSpPr>
            <a:spLocks noGrp="1" noChangeArrowheads="1"/>
          </p:cNvSpPr>
          <p:nvPr>
            <p:ph type="subTitle" idx="1"/>
          </p:nvPr>
        </p:nvSpPr>
        <p:spPr>
          <a:xfrm>
            <a:off x="5076825" y="4005263"/>
            <a:ext cx="3816350" cy="1371600"/>
          </a:xfrm>
        </p:spPr>
        <p:txBody>
          <a:bodyPr/>
          <a:lstStyle/>
          <a:p>
            <a:pPr algn="l" eaLnBrk="1" hangingPunct="1">
              <a:lnSpc>
                <a:spcPct val="90000"/>
              </a:lnSpc>
            </a:pPr>
            <a:r>
              <a:rPr lang="zh-CN" altLang="en-US" sz="1800" b="1" dirty="0" smtClean="0">
                <a:solidFill>
                  <a:schemeClr val="tx2"/>
                </a:solidFill>
              </a:rPr>
              <a:t>参赛队员：王文天</a:t>
            </a:r>
          </a:p>
          <a:p>
            <a:pPr algn="l" eaLnBrk="1" hangingPunct="1">
              <a:lnSpc>
                <a:spcPct val="90000"/>
              </a:lnSpc>
            </a:pPr>
            <a:r>
              <a:rPr lang="en-US" altLang="zh-CN" sz="1800" b="1" dirty="0" smtClean="0">
                <a:solidFill>
                  <a:schemeClr val="tx2"/>
                </a:solidFill>
              </a:rPr>
              <a:t>                  </a:t>
            </a:r>
            <a:r>
              <a:rPr lang="zh-CN" altLang="en-US" sz="1800" b="1" dirty="0" smtClean="0">
                <a:solidFill>
                  <a:schemeClr val="tx2"/>
                </a:solidFill>
              </a:rPr>
              <a:t>姚湘筱</a:t>
            </a:r>
          </a:p>
          <a:p>
            <a:pPr algn="l" eaLnBrk="1" hangingPunct="1">
              <a:lnSpc>
                <a:spcPct val="90000"/>
              </a:lnSpc>
            </a:pPr>
            <a:r>
              <a:rPr lang="en-US" altLang="zh-CN" sz="1800" b="1" dirty="0" smtClean="0">
                <a:solidFill>
                  <a:schemeClr val="tx2"/>
                </a:solidFill>
              </a:rPr>
              <a:t>                  </a:t>
            </a:r>
            <a:r>
              <a:rPr lang="zh-CN" altLang="en-US" sz="1800" b="1" dirty="0" smtClean="0">
                <a:solidFill>
                  <a:schemeClr val="tx2"/>
                </a:solidFill>
              </a:rPr>
              <a:t>肖佩豪杰</a:t>
            </a:r>
          </a:p>
          <a:p>
            <a:pPr algn="l" eaLnBrk="1" hangingPunct="1">
              <a:lnSpc>
                <a:spcPct val="90000"/>
              </a:lnSpc>
            </a:pPr>
            <a:r>
              <a:rPr lang="zh-CN" altLang="en-US" sz="1800" b="1" dirty="0" smtClean="0">
                <a:solidFill>
                  <a:schemeClr val="tx2"/>
                </a:solidFill>
              </a:rPr>
              <a:t>指导老师</a:t>
            </a:r>
            <a:r>
              <a:rPr lang="en-US" altLang="zh-CN" sz="1800" b="1" dirty="0" smtClean="0">
                <a:solidFill>
                  <a:schemeClr val="tx2"/>
                </a:solidFill>
              </a:rPr>
              <a:t>:   </a:t>
            </a:r>
            <a:r>
              <a:rPr lang="zh-CN" altLang="en-US" sz="1800" b="1" dirty="0" smtClean="0">
                <a:solidFill>
                  <a:schemeClr val="tx2"/>
                </a:solidFill>
              </a:rPr>
              <a:t>潘克家</a:t>
            </a:r>
            <a:endParaRPr lang="zh-CN" altLang="en-US" dirty="0" smtClean="0"/>
          </a:p>
        </p:txBody>
      </p:sp>
      <p:sp>
        <p:nvSpPr>
          <p:cNvPr id="20" name="TextBox 19"/>
          <p:cNvSpPr txBox="1"/>
          <p:nvPr/>
        </p:nvSpPr>
        <p:spPr>
          <a:xfrm>
            <a:off x="3779637" y="5806089"/>
            <a:ext cx="1944891"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学校</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中南大学</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ChangeArrowheads="1"/>
          </p:cNvSpPr>
          <p:nvPr>
            <p:ph type="title" idx="4294967295"/>
          </p:nvPr>
        </p:nvSpPr>
        <p:spPr/>
        <p:txBody>
          <a:bodyPr/>
          <a:lstStyle/>
          <a:p>
            <a:pPr eaLnBrk="1" hangingPunct="1"/>
            <a:r>
              <a:rPr lang="zh-CN" altLang="en-US" smtClean="0"/>
              <a:t>对异网手机用户用户的聚类分类</a:t>
            </a:r>
          </a:p>
        </p:txBody>
      </p:sp>
      <p:sp>
        <p:nvSpPr>
          <p:cNvPr id="22531"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t>标准行为的确定：需要建立一个数据库用于储存若干已知分类信息的用户行为以及对应用户的分类和消费额度。</a:t>
            </a:r>
          </a:p>
          <a:p>
            <a:pPr marL="274638" indent="-274638" algn="l" eaLnBrk="1" hangingPunct="1"/>
            <a:r>
              <a:rPr lang="zh-CN" altLang="en-US" dirty="0" smtClean="0"/>
              <a:t>    矩阵</a:t>
            </a:r>
            <a:r>
              <a:rPr lang="en-US" altLang="zh-CN" dirty="0" smtClean="0"/>
              <a:t>T</a:t>
            </a: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r>
              <a:rPr lang="zh-CN" altLang="en-US" dirty="0" smtClean="0"/>
              <a:t>     标准用户的标号和分组矩阵</a:t>
            </a:r>
          </a:p>
          <a:p>
            <a:pPr marL="274638" indent="-274638" algn="l" eaLnBrk="1" hangingPunct="1">
              <a:buFont typeface="Wingdings" pitchFamily="2" charset="2"/>
              <a:buChar char=""/>
            </a:pPr>
            <a:endParaRPr lang="zh-CN" altLang="en-US" dirty="0" smtClean="0"/>
          </a:p>
        </p:txBody>
      </p:sp>
      <p:sp>
        <p:nvSpPr>
          <p:cNvPr id="22532"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2533"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411413" y="2565400"/>
            <a:ext cx="3676650" cy="1076325"/>
          </a:xfrm>
          <a:prstGeom prst="rect">
            <a:avLst/>
          </a:prstGeom>
          <a:noFill/>
          <a:ln w="9525">
            <a:noFill/>
            <a:miter lim="800000"/>
            <a:headEnd/>
            <a:tailEnd/>
          </a:ln>
        </p:spPr>
      </p:pic>
      <p:sp>
        <p:nvSpPr>
          <p:cNvPr id="22534" name="Rectangle 3"/>
          <p:cNvSpPr>
            <a:spLocks noChangeArrowheads="1"/>
          </p:cNvSpPr>
          <p:nvPr/>
        </p:nvSpPr>
        <p:spPr bwMode="auto">
          <a:xfrm>
            <a:off x="0" y="15335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2535"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2536"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16067" y="4149331"/>
            <a:ext cx="288132" cy="321656"/>
          </a:xfrm>
          <a:prstGeom prst="rect">
            <a:avLst/>
          </a:prstGeom>
          <a:noFill/>
          <a:ln w="9525">
            <a:noFill/>
            <a:miter lim="800000"/>
            <a:headEnd/>
            <a:tailEnd/>
          </a:ln>
        </p:spPr>
      </p:pic>
      <p:sp>
        <p:nvSpPr>
          <p:cNvPr id="22537" name="Rectangle 7"/>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2538"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27313" y="4797425"/>
            <a:ext cx="2314575" cy="771525"/>
          </a:xfrm>
          <a:prstGeom prst="rect">
            <a:avLst/>
          </a:prstGeom>
          <a:noFill/>
          <a:ln w="9525">
            <a:noFill/>
            <a:miter lim="800000"/>
            <a:headEnd/>
            <a:tailEnd/>
          </a:ln>
        </p:spPr>
      </p:pic>
      <p:sp>
        <p:nvSpPr>
          <p:cNvPr id="22539" name="Rectangle 8"/>
          <p:cNvSpPr>
            <a:spLocks noChangeArrowheads="1"/>
          </p:cNvSpPr>
          <p:nvPr/>
        </p:nvSpPr>
        <p:spPr bwMode="auto">
          <a:xfrm>
            <a:off x="0" y="12287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noChangeArrowheads="1"/>
          </p:cNvSpPr>
          <p:nvPr>
            <p:ph sz="quarter" idx="1"/>
          </p:nvPr>
        </p:nvSpPr>
        <p:spPr>
          <a:xfrm>
            <a:off x="466725" y="260350"/>
            <a:ext cx="7467600" cy="6121400"/>
          </a:xfrm>
        </p:spPr>
        <p:txBody>
          <a:bodyPr/>
          <a:lstStyle/>
          <a:p>
            <a:pPr marL="274638" indent="-274638" algn="l" eaLnBrk="1" hangingPunct="1">
              <a:buFont typeface="Wingdings" pitchFamily="2" charset="2"/>
              <a:buChar char=""/>
            </a:pPr>
            <a:r>
              <a:rPr lang="zh-CN" altLang="en-US" dirty="0" smtClean="0"/>
              <a:t>差异度计算：</a:t>
            </a:r>
          </a:p>
          <a:p>
            <a:pPr marL="274638" indent="-274638" algn="l" eaLnBrk="1" hangingPunct="1">
              <a:buFont typeface="Wingdings" pitchFamily="2" charset="2"/>
              <a:buChar char=""/>
            </a:pPr>
            <a:endParaRPr lang="en-US" altLang="zh-CN"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r>
              <a:rPr lang="zh-CN" altLang="en-US" dirty="0" smtClean="0"/>
              <a:t>找到最近聚类中心：在得到差异度</a:t>
            </a:r>
            <a:r>
              <a:rPr lang="en-US" dirty="0" smtClean="0"/>
              <a:t>    </a:t>
            </a:r>
            <a:r>
              <a:rPr lang="zh-CN" altLang="en-US" dirty="0" smtClean="0"/>
              <a:t>向量后，找出</a:t>
            </a:r>
            <a:r>
              <a:rPr lang="en-US" dirty="0" smtClean="0"/>
              <a:t>        </a:t>
            </a:r>
            <a:r>
              <a:rPr lang="zh-CN" altLang="en-US" dirty="0" smtClean="0"/>
              <a:t>所在的位置</a:t>
            </a:r>
            <a:r>
              <a:rPr lang="en-US" altLang="zh-CN" dirty="0" err="1" smtClean="0"/>
              <a:t>ce</a:t>
            </a:r>
            <a:r>
              <a:rPr lang="en-US" altLang="zh-CN" dirty="0" smtClean="0"/>
              <a:t>:</a:t>
            </a: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r>
              <a:rPr lang="zh-CN" altLang="en-US" dirty="0" smtClean="0"/>
              <a:t>则</a:t>
            </a:r>
            <a:r>
              <a:rPr lang="en-US" altLang="zh-CN" dirty="0" err="1" smtClean="0"/>
              <a:t>ce</a:t>
            </a:r>
            <a:r>
              <a:rPr lang="zh-CN" altLang="en-US" dirty="0" smtClean="0"/>
              <a:t>为最近聚类中心，即在</a:t>
            </a:r>
            <a:r>
              <a:rPr lang="en-US" altLang="zh-CN" dirty="0" smtClean="0"/>
              <a:t>30000</a:t>
            </a:r>
            <a:r>
              <a:rPr lang="zh-CN" altLang="en-US" dirty="0" smtClean="0"/>
              <a:t>人中编号</a:t>
            </a:r>
            <a:r>
              <a:rPr lang="en-US" altLang="zh-CN" dirty="0" err="1" smtClean="0"/>
              <a:t>ce</a:t>
            </a:r>
            <a:r>
              <a:rPr lang="zh-CN" altLang="en-US" dirty="0" smtClean="0"/>
              <a:t>的人的行为与待测者的行为最接近。</a:t>
            </a:r>
          </a:p>
          <a:p>
            <a:pPr marL="274638" indent="-274638" algn="l" eaLnBrk="1" hangingPunct="1">
              <a:buFont typeface="Wingdings" pitchFamily="2" charset="2"/>
              <a:buChar char=""/>
            </a:pPr>
            <a:endParaRPr lang="zh-CN" altLang="en-US" dirty="0" smtClean="0"/>
          </a:p>
          <a:p>
            <a:pPr marL="274638" indent="-274638" algn="l" eaLnBrk="1" hangingPunct="1"/>
            <a:r>
              <a:rPr lang="en-US" altLang="zh-CN" dirty="0" smtClean="0"/>
              <a:t>         </a:t>
            </a:r>
            <a:endParaRPr lang="zh-CN" altLang="en-US" dirty="0" smtClean="0"/>
          </a:p>
          <a:p>
            <a:pPr marL="274638" indent="-274638" algn="l" eaLnBrk="1" hangingPunct="1">
              <a:buFont typeface="Wingdings" pitchFamily="2" charset="2"/>
              <a:buChar char=""/>
            </a:pPr>
            <a:endParaRPr lang="zh-CN" altLang="en-US" dirty="0" smtClean="0"/>
          </a:p>
        </p:txBody>
      </p:sp>
      <p:sp>
        <p:nvSpPr>
          <p:cNvPr id="2355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3556"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95513" y="981075"/>
            <a:ext cx="3390900" cy="1655763"/>
          </a:xfrm>
          <a:prstGeom prst="rect">
            <a:avLst/>
          </a:prstGeom>
          <a:noFill/>
          <a:ln w="9525">
            <a:noFill/>
            <a:miter lim="800000"/>
            <a:headEnd/>
            <a:tailEnd/>
          </a:ln>
        </p:spPr>
      </p:pic>
      <p:sp>
        <p:nvSpPr>
          <p:cNvPr id="2355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355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35600" y="2852738"/>
            <a:ext cx="360363" cy="458787"/>
          </a:xfrm>
          <a:prstGeom prst="rect">
            <a:avLst/>
          </a:prstGeom>
          <a:noFill/>
          <a:ln w="9525">
            <a:noFill/>
            <a:miter lim="800000"/>
            <a:headEnd/>
            <a:tailEnd/>
          </a:ln>
        </p:spPr>
      </p:pic>
      <p:pic>
        <p:nvPicPr>
          <p:cNvPr id="23559"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71775" y="4149725"/>
            <a:ext cx="2089150" cy="503238"/>
          </a:xfrm>
          <a:prstGeom prst="rect">
            <a:avLst/>
          </a:prstGeom>
          <a:noFill/>
          <a:ln w="9525">
            <a:noFill/>
            <a:miter lim="800000"/>
            <a:headEnd/>
            <a:tailEnd/>
          </a:ln>
        </p:spPr>
      </p:pic>
      <p:sp>
        <p:nvSpPr>
          <p:cNvPr id="23560" name="Rectangle 7"/>
          <p:cNvSpPr>
            <a:spLocks noChangeArrowheads="1"/>
          </p:cNvSpPr>
          <p:nvPr/>
        </p:nvSpPr>
        <p:spPr bwMode="auto">
          <a:xfrm>
            <a:off x="0" y="7239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3561"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3562" name="Picture 8"/>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596188" y="2924175"/>
            <a:ext cx="720725" cy="41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noChangeArrowheads="1"/>
          </p:cNvSpPr>
          <p:nvPr>
            <p:ph type="title" idx="4294967295"/>
          </p:nvPr>
        </p:nvSpPr>
        <p:spPr/>
        <p:txBody>
          <a:bodyPr/>
          <a:lstStyle/>
          <a:p>
            <a:pPr eaLnBrk="1" hangingPunct="1"/>
            <a:r>
              <a:rPr lang="zh-CN" altLang="en-US" smtClean="0"/>
              <a:t>月消费金额的估算</a:t>
            </a:r>
          </a:p>
        </p:txBody>
      </p:sp>
      <p:sp>
        <p:nvSpPr>
          <p:cNvPr id="24579"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t>用上一步找到的聚类中心者的月消费额代替待测者的月消费额。</a:t>
            </a:r>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r>
              <a:rPr lang="zh-CN" altLang="en-US" dirty="0" smtClean="0"/>
              <a:t>模型的求解：采用分布式计算分割问题处理，抽出未知的个案进行处理，来测试分组算法的可靠性。</a:t>
            </a:r>
          </a:p>
          <a:p>
            <a:pPr marL="274638" indent="-274638" algn="l" eaLnBrk="1" hangingPunct="1">
              <a:buFont typeface="Wingdings" pitchFamily="2" charset="2"/>
              <a:buChar char=""/>
            </a:pPr>
            <a:endParaRPr lang="en-US" altLang="zh-CN" dirty="0" smtClean="0"/>
          </a:p>
          <a:p>
            <a:pPr marL="274638" indent="-274638" algn="l" eaLnBrk="1" hangingPunct="1">
              <a:buFont typeface="Wingdings" pitchFamily="2" charset="2"/>
              <a:buChar char=""/>
            </a:pPr>
            <a:endParaRPr lang="zh-CN" altLang="en-US" dirty="0" smtClean="0"/>
          </a:p>
          <a:p>
            <a:pPr marL="274638" indent="-274638" algn="l" eaLnBrk="1" hangingPunct="1"/>
            <a:r>
              <a:rPr lang="zh-CN" altLang="en-US" sz="2000" dirty="0" smtClean="0">
                <a:latin typeface="黑体" pitchFamily="49" charset="-122"/>
                <a:ea typeface="黑体" pitchFamily="49" charset="-122"/>
              </a:rPr>
              <a:t>  本队随机抽取了在第一次迭代中可以求出解的</a:t>
            </a:r>
            <a:r>
              <a:rPr lang="en-US" altLang="zh-CN" sz="2000" dirty="0" smtClean="0">
                <a:latin typeface="黑体" pitchFamily="49" charset="-122"/>
                <a:ea typeface="黑体" pitchFamily="49" charset="-122"/>
              </a:rPr>
              <a:t>30</a:t>
            </a:r>
            <a:r>
              <a:rPr lang="zh-CN" altLang="en-US" sz="2000" dirty="0" smtClean="0">
                <a:latin typeface="黑体" pitchFamily="49" charset="-122"/>
                <a:ea typeface="黑体" pitchFamily="49" charset="-122"/>
              </a:rPr>
              <a:t>个电话号码，求解得到了这</a:t>
            </a:r>
            <a:r>
              <a:rPr lang="en-US" altLang="zh-CN" sz="2000" dirty="0" smtClean="0">
                <a:latin typeface="黑体" pitchFamily="49" charset="-122"/>
                <a:ea typeface="黑体" pitchFamily="49" charset="-122"/>
              </a:rPr>
              <a:t>30</a:t>
            </a:r>
            <a:r>
              <a:rPr lang="zh-CN" altLang="en-US" sz="2000" dirty="0" smtClean="0">
                <a:latin typeface="黑体" pitchFamily="49" charset="-122"/>
                <a:ea typeface="黑体" pitchFamily="49" charset="-122"/>
              </a:rPr>
              <a:t>个样本的估计高端分组以及估计月消费额。</a:t>
            </a:r>
            <a:r>
              <a:rPr lang="zh-CN" altLang="en-US" sz="2000" dirty="0" smtClean="0">
                <a:latin typeface="黑体" pitchFamily="49" charset="-122"/>
                <a:ea typeface="黑体" pitchFamily="49" charset="-122"/>
                <a:hlinkClick r:id="rId2" action="ppaction://hlinkfile"/>
              </a:rPr>
              <a:t>抽样求解列表</a:t>
            </a:r>
            <a:endParaRPr lang="zh-CN" altLang="en-US" sz="2000" dirty="0"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noChangeArrowheads="1"/>
          </p:cNvSpPr>
          <p:nvPr>
            <p:ph type="title" idx="4294967295"/>
          </p:nvPr>
        </p:nvSpPr>
        <p:spPr/>
        <p:txBody>
          <a:bodyPr/>
          <a:lstStyle/>
          <a:p>
            <a:pPr eaLnBrk="1" hangingPunct="1"/>
            <a:r>
              <a:rPr lang="zh-CN" altLang="en-US" smtClean="0"/>
              <a:t>在建模中开发出的小算法</a:t>
            </a:r>
          </a:p>
        </p:txBody>
      </p:sp>
      <p:sp>
        <p:nvSpPr>
          <p:cNvPr id="25603"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t>分布式计算：</a:t>
            </a:r>
          </a:p>
          <a:p>
            <a:pPr marL="274638" indent="-274638" algn="l" eaLnBrk="1" hangingPunct="1"/>
            <a:r>
              <a:rPr lang="zh-CN" altLang="en-US" dirty="0" smtClean="0"/>
              <a:t>   目的</a:t>
            </a:r>
            <a:r>
              <a:rPr lang="en-US" altLang="zh-CN" dirty="0" smtClean="0"/>
              <a:t>:1.</a:t>
            </a:r>
            <a:r>
              <a:rPr lang="zh-CN" altLang="en-US" dirty="0" smtClean="0"/>
              <a:t>内存资源的优化</a:t>
            </a:r>
            <a:endParaRPr lang="en-US" altLang="zh-CN" dirty="0" smtClean="0"/>
          </a:p>
          <a:p>
            <a:pPr marL="274638" indent="-274638" algn="l" eaLnBrk="1" hangingPunct="1"/>
            <a:r>
              <a:rPr lang="zh-CN" altLang="en-US" dirty="0" smtClean="0"/>
              <a:t>            </a:t>
            </a:r>
            <a:r>
              <a:rPr lang="en-US" altLang="zh-CN" dirty="0" smtClean="0"/>
              <a:t>2.</a:t>
            </a:r>
            <a:r>
              <a:rPr lang="zh-CN" altLang="en-US" dirty="0" smtClean="0"/>
              <a:t>使其适用于分布式计算平台</a:t>
            </a:r>
            <a:endParaRPr lang="en-US" altLang="zh-CN" dirty="0" smtClean="0"/>
          </a:p>
          <a:p>
            <a:pPr marL="274638" indent="-274638" algn="l" eaLnBrk="1" hangingPunct="1"/>
            <a:r>
              <a:rPr lang="en-US" altLang="zh-CN" dirty="0" smtClean="0"/>
              <a:t>   </a:t>
            </a:r>
            <a:r>
              <a:rPr lang="zh-CN" altLang="en-US" dirty="0" smtClean="0"/>
              <a:t>步骤：</a:t>
            </a:r>
            <a:r>
              <a:rPr lang="en-US" altLang="zh-CN" dirty="0" smtClean="0"/>
              <a:t>1.</a:t>
            </a:r>
            <a:r>
              <a:rPr lang="zh-CN" altLang="en-US" dirty="0" smtClean="0"/>
              <a:t>用</a:t>
            </a:r>
            <a:r>
              <a:rPr lang="en-US" altLang="zh-CN" dirty="0" smtClean="0"/>
              <a:t>SPSS</a:t>
            </a:r>
            <a:r>
              <a:rPr lang="zh-CN" altLang="en-US" dirty="0" smtClean="0"/>
              <a:t>对数据排序</a:t>
            </a:r>
          </a:p>
          <a:p>
            <a:pPr marL="274638" indent="-274638" algn="l" eaLnBrk="1" hangingPunct="1"/>
            <a:r>
              <a:rPr lang="en-US" altLang="zh-CN" dirty="0" smtClean="0"/>
              <a:t>              </a:t>
            </a:r>
            <a:endParaRPr lang="zh-CN" altLang="en-US" dirty="0" smtClean="0"/>
          </a:p>
          <a:p>
            <a:pPr marL="274638" indent="-274638" algn="l" eaLnBrk="1" hangingPunct="1"/>
            <a:r>
              <a:rPr lang="en-US" altLang="zh-CN" dirty="0" smtClean="0"/>
              <a:t>              2.SPSS</a:t>
            </a:r>
            <a:r>
              <a:rPr lang="zh-CN" altLang="en-US" dirty="0" smtClean="0"/>
              <a:t>分类汇总，得导航标</a:t>
            </a:r>
          </a:p>
          <a:p>
            <a:pPr marL="274638" indent="-274638" algn="l" eaLnBrk="1" hangingPunct="1"/>
            <a:r>
              <a:rPr lang="en-US" altLang="zh-CN" dirty="0" smtClean="0"/>
              <a:t>              </a:t>
            </a:r>
            <a:endParaRPr lang="zh-CN" altLang="en-US" dirty="0" smtClean="0"/>
          </a:p>
          <a:p>
            <a:pPr marL="274638" indent="-274638" algn="l" eaLnBrk="1" hangingPunct="1"/>
            <a:r>
              <a:rPr lang="en-US" altLang="zh-CN" dirty="0" smtClean="0"/>
              <a:t>              3.matlab </a:t>
            </a:r>
            <a:r>
              <a:rPr lang="zh-CN" altLang="en-US" dirty="0" smtClean="0"/>
              <a:t>依据航标，读取所需部分</a:t>
            </a:r>
          </a:p>
          <a:p>
            <a:pPr marL="274638" indent="-274638" algn="l" eaLnBrk="1" hangingPunct="1"/>
            <a:r>
              <a:rPr lang="en-US" altLang="zh-CN" dirty="0" smtClean="0"/>
              <a:t>              </a:t>
            </a:r>
            <a:endParaRPr lang="zh-CN" altLang="en-US" dirty="0" smtClean="0"/>
          </a:p>
          <a:p>
            <a:pPr marL="274638" indent="-274638" algn="l" eaLnBrk="1" hangingPunct="1"/>
            <a:r>
              <a:rPr lang="en-US" altLang="zh-CN" dirty="0" smtClean="0"/>
              <a:t>              4.</a:t>
            </a:r>
            <a:r>
              <a:rPr lang="zh-CN" altLang="en-US" dirty="0" smtClean="0"/>
              <a:t>后续计算</a:t>
            </a:r>
          </a:p>
          <a:p>
            <a:pPr marL="274638" indent="-274638" algn="l" eaLnBrk="1" hangingPunct="1"/>
            <a:endParaRPr lang="en-US" altLang="zh-CN" dirty="0" smtClean="0"/>
          </a:p>
          <a:p>
            <a:pPr marL="274638" indent="-274638" algn="l" eaLnBrk="1" hangingPunct="1"/>
            <a:r>
              <a:rPr lang="en-US" altLang="zh-CN" dirty="0" smtClean="0"/>
              <a:t>              </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idx="4294967295"/>
          </p:nvPr>
        </p:nvSpPr>
        <p:spPr>
          <a:xfrm>
            <a:off x="466725" y="-239713"/>
            <a:ext cx="7467600" cy="1139826"/>
          </a:xfrm>
        </p:spPr>
        <p:txBody>
          <a:bodyPr/>
          <a:lstStyle/>
          <a:p>
            <a:pPr eaLnBrk="1" hangingPunct="1"/>
            <a:endParaRPr lang="zh-CN" altLang="en-US" dirty="0" smtClean="0"/>
          </a:p>
        </p:txBody>
      </p:sp>
      <p:sp>
        <p:nvSpPr>
          <p:cNvPr id="26627" name="内容占位符 2"/>
          <p:cNvSpPr>
            <a:spLocks noGrp="1" noChangeArrowheads="1"/>
          </p:cNvSpPr>
          <p:nvPr>
            <p:ph sz="quarter" idx="1"/>
          </p:nvPr>
        </p:nvSpPr>
        <p:spPr>
          <a:xfrm>
            <a:off x="395288" y="1052513"/>
            <a:ext cx="7467600" cy="5616575"/>
          </a:xfrm>
        </p:spPr>
        <p:txBody>
          <a:bodyPr/>
          <a:lstStyle/>
          <a:p>
            <a:pPr marL="274638" indent="-274638" algn="l" eaLnBrk="1" hangingPunct="1">
              <a:lnSpc>
                <a:spcPct val="150000"/>
              </a:lnSpc>
              <a:buFont typeface="Wingdings" pitchFamily="2" charset="2"/>
              <a:buChar char=""/>
            </a:pPr>
            <a:r>
              <a:rPr lang="zh-CN" altLang="en-US" sz="2000" dirty="0" smtClean="0"/>
              <a:t>优化MATLAB中的find函数：</a:t>
            </a:r>
            <a:endParaRPr lang="en-US" altLang="zh-CN" sz="2000" dirty="0" smtClean="0"/>
          </a:p>
          <a:p>
            <a:pPr marL="274638" indent="-274638" algn="l" eaLnBrk="1" hangingPunct="1">
              <a:lnSpc>
                <a:spcPct val="150000"/>
              </a:lnSpc>
            </a:pPr>
            <a:r>
              <a:rPr lang="en-US" altLang="zh-CN" sz="2000" dirty="0" smtClean="0"/>
              <a:t>     </a:t>
            </a:r>
            <a:r>
              <a:rPr lang="zh-CN" altLang="en-US" sz="2000" dirty="0" smtClean="0"/>
              <a:t>二分查找</a:t>
            </a:r>
          </a:p>
          <a:p>
            <a:pPr marL="274638" indent="-274638" algn="l" eaLnBrk="1" hangingPunct="1">
              <a:lnSpc>
                <a:spcPct val="150000"/>
              </a:lnSpc>
            </a:pPr>
            <a:r>
              <a:rPr lang="en-US" altLang="zh-CN" sz="2000" dirty="0" smtClean="0"/>
              <a:t>     1</a:t>
            </a:r>
            <a:r>
              <a:rPr lang="zh-CN" altLang="en-US" sz="2000" dirty="0" smtClean="0"/>
              <a:t>设定存在域</a:t>
            </a:r>
            <a:r>
              <a:rPr lang="en-US" altLang="zh-CN" sz="2000" dirty="0" smtClean="0"/>
              <a:t>E[</a:t>
            </a:r>
            <a:r>
              <a:rPr lang="en-US" altLang="zh-CN" sz="2000" dirty="0" err="1" smtClean="0"/>
              <a:t>st</a:t>
            </a:r>
            <a:r>
              <a:rPr lang="en-US" altLang="zh-CN" sz="2000" dirty="0" smtClean="0"/>
              <a:t>, end]=[1,K],</a:t>
            </a:r>
            <a:r>
              <a:rPr lang="zh-CN" altLang="en-US" sz="2000" dirty="0" smtClean="0"/>
              <a:t>其中</a:t>
            </a:r>
            <a:r>
              <a:rPr lang="en-US" altLang="zh-CN" sz="2000" dirty="0" err="1" smtClean="0"/>
              <a:t>st</a:t>
            </a:r>
            <a:r>
              <a:rPr lang="zh-CN" altLang="en-US" sz="2000" dirty="0" smtClean="0"/>
              <a:t>与</a:t>
            </a:r>
            <a:r>
              <a:rPr lang="en-US" altLang="zh-CN" sz="2000" dirty="0" smtClean="0"/>
              <a:t>end</a:t>
            </a:r>
            <a:r>
              <a:rPr lang="zh-CN" altLang="en-US" sz="2000" dirty="0" smtClean="0"/>
              <a:t>分别为存在域的下限</a:t>
            </a:r>
            <a:r>
              <a:rPr lang="en-US" altLang="zh-CN" sz="2000" dirty="0" smtClean="0"/>
              <a:t>/</a:t>
            </a:r>
            <a:r>
              <a:rPr lang="zh-CN" altLang="en-US" sz="2000" dirty="0" smtClean="0"/>
              <a:t>上限，</a:t>
            </a:r>
            <a:r>
              <a:rPr lang="en-US" altLang="zh-CN" sz="2000" dirty="0" smtClean="0"/>
              <a:t>k</a:t>
            </a:r>
            <a:r>
              <a:rPr lang="zh-CN" altLang="en-US" sz="2000" dirty="0" smtClean="0"/>
              <a:t>为表格行总数；</a:t>
            </a:r>
          </a:p>
          <a:p>
            <a:pPr marL="274638" indent="-274638" algn="l" eaLnBrk="1" hangingPunct="1">
              <a:lnSpc>
                <a:spcPct val="150000"/>
              </a:lnSpc>
            </a:pPr>
            <a:r>
              <a:rPr lang="en-US" altLang="zh-CN" sz="2000" dirty="0" smtClean="0"/>
              <a:t>    2</a:t>
            </a:r>
            <a:r>
              <a:rPr lang="zh-CN" altLang="en-US" sz="2000" dirty="0" smtClean="0"/>
              <a:t>将预查号码与    </a:t>
            </a:r>
            <a:r>
              <a:rPr lang="en-US" sz="2000" dirty="0" smtClean="0"/>
              <a:t>                         </a:t>
            </a:r>
            <a:r>
              <a:rPr lang="en-US" altLang="zh-CN" sz="2000" dirty="0" smtClean="0"/>
              <a:t>] </a:t>
            </a:r>
            <a:r>
              <a:rPr lang="zh-CN" altLang="en-US" sz="2000" dirty="0" smtClean="0"/>
              <a:t>位置上的号码比较</a:t>
            </a:r>
          </a:p>
          <a:p>
            <a:pPr marL="274638" indent="-274638" algn="l" eaLnBrk="1" hangingPunct="1">
              <a:lnSpc>
                <a:spcPct val="150000"/>
              </a:lnSpc>
            </a:pPr>
            <a:r>
              <a:rPr lang="en-US" altLang="zh-CN" sz="2000" dirty="0" smtClean="0"/>
              <a:t>    </a:t>
            </a:r>
            <a:r>
              <a:rPr lang="zh-CN" altLang="en-US" sz="2000" dirty="0" smtClean="0"/>
              <a:t>大小，如果大于这个位置的数，则调整存在域</a:t>
            </a:r>
            <a:r>
              <a:rPr lang="en-US" altLang="zh-CN" sz="2000" dirty="0" smtClean="0"/>
              <a:t>E[</a:t>
            </a:r>
            <a:r>
              <a:rPr lang="en-US" altLang="zh-CN" sz="2000" dirty="0" err="1" smtClean="0"/>
              <a:t>st,end</a:t>
            </a:r>
            <a:r>
              <a:rPr lang="en-US" altLang="zh-CN" sz="2000" dirty="0" smtClean="0"/>
              <a:t>]=                              ,end],</a:t>
            </a:r>
          </a:p>
          <a:p>
            <a:pPr marL="274638" indent="-274638" algn="l" eaLnBrk="1" hangingPunct="1">
              <a:lnSpc>
                <a:spcPct val="150000"/>
              </a:lnSpc>
            </a:pPr>
            <a:r>
              <a:rPr lang="en-US" altLang="zh-CN" sz="2000" dirty="0" smtClean="0"/>
              <a:t>     </a:t>
            </a:r>
            <a:r>
              <a:rPr lang="zh-CN" altLang="en-US" sz="2000" dirty="0" smtClean="0"/>
              <a:t>如果小于则调整存在域，并返回执行第二步；</a:t>
            </a:r>
          </a:p>
          <a:p>
            <a:pPr marL="274638" indent="-274638" algn="l" eaLnBrk="1" hangingPunct="1">
              <a:lnSpc>
                <a:spcPct val="150000"/>
              </a:lnSpc>
            </a:pPr>
            <a:r>
              <a:rPr lang="en-US" altLang="zh-CN" sz="2000" dirty="0" smtClean="0"/>
              <a:t>    E[</a:t>
            </a:r>
            <a:r>
              <a:rPr lang="en-US" altLang="zh-CN" sz="2000" dirty="0" err="1" smtClean="0"/>
              <a:t>st,end</a:t>
            </a:r>
            <a:r>
              <a:rPr lang="en-US" altLang="zh-CN" sz="2000" dirty="0" smtClean="0"/>
              <a:t>]=[</a:t>
            </a:r>
            <a:r>
              <a:rPr lang="en-US" altLang="zh-CN" sz="2000" dirty="0" err="1" smtClean="0"/>
              <a:t>st</a:t>
            </a:r>
            <a:r>
              <a:rPr lang="en-US" altLang="zh-CN" sz="2000" dirty="0" smtClean="0"/>
              <a:t>,                              ] ,</a:t>
            </a:r>
            <a:r>
              <a:rPr lang="zh-CN" altLang="en-US" sz="2000" dirty="0" smtClean="0"/>
              <a:t>并返回执行第二步；</a:t>
            </a:r>
          </a:p>
          <a:p>
            <a:pPr marL="274638" indent="-274638" algn="l" eaLnBrk="1" hangingPunct="1">
              <a:lnSpc>
                <a:spcPct val="150000"/>
              </a:lnSpc>
            </a:pPr>
            <a:r>
              <a:rPr lang="en-US" altLang="zh-CN" sz="2000" dirty="0" smtClean="0"/>
              <a:t>  </a:t>
            </a:r>
            <a:r>
              <a:rPr lang="zh-CN" altLang="en-US" sz="2000" dirty="0" smtClean="0"/>
              <a:t>时间复杂度：</a:t>
            </a:r>
          </a:p>
          <a:p>
            <a:pPr marL="274638" indent="-274638" algn="l" eaLnBrk="1" hangingPunct="1">
              <a:lnSpc>
                <a:spcPct val="150000"/>
              </a:lnSpc>
            </a:pPr>
            <a:r>
              <a:rPr lang="en-US" altLang="zh-CN" sz="2000" dirty="0" smtClean="0"/>
              <a:t>  </a:t>
            </a:r>
            <a:endParaRPr lang="zh-CN" altLang="en-US" sz="2000" dirty="0" smtClean="0"/>
          </a:p>
          <a:p>
            <a:pPr marL="274638" indent="-274638" algn="l" eaLnBrk="1" hangingPunct="1"/>
            <a:endParaRPr lang="zh-CN" altLang="en-US" sz="2000" dirty="0" smtClean="0"/>
          </a:p>
        </p:txBody>
      </p:sp>
      <p:sp>
        <p:nvSpPr>
          <p:cNvPr id="2662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6629"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483043" y="3068835"/>
            <a:ext cx="1944688" cy="590550"/>
          </a:xfrm>
          <a:prstGeom prst="rect">
            <a:avLst/>
          </a:prstGeom>
          <a:noFill/>
          <a:ln w="9525">
            <a:noFill/>
            <a:miter lim="800000"/>
            <a:headEnd/>
            <a:tailEnd/>
          </a:ln>
        </p:spPr>
      </p:pic>
      <p:sp>
        <p:nvSpPr>
          <p:cNvPr id="2663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6631"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78812" y="4077297"/>
            <a:ext cx="1944688" cy="588962"/>
          </a:xfrm>
          <a:prstGeom prst="rect">
            <a:avLst/>
          </a:prstGeom>
          <a:noFill/>
          <a:ln w="9525">
            <a:noFill/>
            <a:miter lim="800000"/>
            <a:headEnd/>
            <a:tailEnd/>
          </a:ln>
        </p:spPr>
      </p:pic>
      <p:sp>
        <p:nvSpPr>
          <p:cNvPr id="26632"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6633"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66944" y="5157792"/>
            <a:ext cx="2016125" cy="611187"/>
          </a:xfrm>
          <a:prstGeom prst="rect">
            <a:avLst/>
          </a:prstGeom>
          <a:noFill/>
          <a:ln w="9525">
            <a:noFill/>
            <a:miter lim="800000"/>
            <a:headEnd/>
            <a:tailEnd/>
          </a:ln>
        </p:spPr>
      </p:pic>
      <p:sp>
        <p:nvSpPr>
          <p:cNvPr id="26634"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6635"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482850" y="5589588"/>
            <a:ext cx="1584325" cy="684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idx="4294967295"/>
          </p:nvPr>
        </p:nvSpPr>
        <p:spPr/>
        <p:txBody>
          <a:bodyPr/>
          <a:lstStyle/>
          <a:p>
            <a:pPr eaLnBrk="1" hangingPunct="1"/>
            <a:r>
              <a:rPr lang="zh-CN" altLang="en-US" smtClean="0"/>
              <a:t>模型的检验</a:t>
            </a:r>
          </a:p>
        </p:txBody>
      </p:sp>
      <p:sp>
        <p:nvSpPr>
          <p:cNvPr id="27651"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smtClean="0"/>
              <a:t>精度计算：残差绝对值的数学期望 </a:t>
            </a:r>
          </a:p>
          <a:p>
            <a:pPr marL="274638" indent="-274638" algn="l" eaLnBrk="1" hangingPunct="1">
              <a:buFont typeface="Wingdings" pitchFamily="2" charset="2"/>
              <a:buChar char=""/>
            </a:pPr>
            <a:endParaRPr lang="zh-CN" altLang="en-US" smtClean="0"/>
          </a:p>
          <a:p>
            <a:pPr marL="274638" indent="-274638" algn="l" eaLnBrk="1" hangingPunct="1"/>
            <a:r>
              <a:rPr lang="en-US" altLang="zh-CN" smtClean="0"/>
              <a:t>       </a:t>
            </a:r>
            <a:r>
              <a:rPr lang="zh-CN" altLang="en-US" smtClean="0"/>
              <a:t>标准差</a:t>
            </a:r>
            <a:r>
              <a:rPr lang="en-US" smtClean="0"/>
              <a:t>              </a:t>
            </a:r>
            <a:endParaRPr lang="zh-CN" altLang="en-US" smtClean="0"/>
          </a:p>
          <a:p>
            <a:pPr marL="274638" indent="-274638" algn="l" eaLnBrk="1" hangingPunct="1"/>
            <a:endParaRPr lang="zh-CN" altLang="en-US" smtClean="0"/>
          </a:p>
          <a:p>
            <a:pPr marL="274638" indent="-274638" algn="l" eaLnBrk="1" hangingPunct="1"/>
            <a:r>
              <a:rPr lang="en-US" smtClean="0"/>
              <a:t>     </a:t>
            </a:r>
            <a:r>
              <a:rPr lang="zh-CN" altLang="en-US" smtClean="0"/>
              <a:t>分组残差绝对值小于</a:t>
            </a:r>
            <a:r>
              <a:rPr lang="en-US" altLang="zh-CN" smtClean="0"/>
              <a:t>100</a:t>
            </a:r>
            <a:r>
              <a:rPr lang="zh-CN" altLang="en-US" smtClean="0"/>
              <a:t>的比例</a:t>
            </a:r>
          </a:p>
          <a:p>
            <a:pPr marL="274638" indent="-274638" algn="l" eaLnBrk="1" hangingPunct="1"/>
            <a:r>
              <a:rPr lang="en-US" altLang="zh-CN" smtClean="0"/>
              <a:t>                    </a:t>
            </a:r>
            <a:endParaRPr lang="zh-CN" altLang="en-US" smtClean="0"/>
          </a:p>
          <a:p>
            <a:pPr marL="274638" indent="-274638" algn="l" eaLnBrk="1" hangingPunct="1"/>
            <a:r>
              <a:rPr lang="zh-CN" altLang="en-US" smtClean="0"/>
              <a:t>    分组误差分布表：</a:t>
            </a:r>
            <a:r>
              <a:rPr lang="zh-CN" altLang="en-US" smtClean="0">
                <a:hlinkClick r:id="rId2" action="ppaction://hlinkfile"/>
              </a:rPr>
              <a:t>表一</a:t>
            </a:r>
          </a:p>
          <a:p>
            <a:pPr marL="274638" indent="-274638" algn="l" eaLnBrk="1" hangingPunct="1">
              <a:buFont typeface="Wingdings" pitchFamily="2" charset="2"/>
              <a:buChar char=""/>
            </a:pPr>
            <a:r>
              <a:rPr lang="zh-CN" altLang="en-US" smtClean="0"/>
              <a:t>分布差异性检测</a:t>
            </a:r>
          </a:p>
          <a:p>
            <a:pPr marL="274638" indent="-274638" algn="l" eaLnBrk="1" hangingPunct="1"/>
            <a:r>
              <a:rPr lang="en-US" smtClean="0"/>
              <a:t>   </a:t>
            </a:r>
            <a:r>
              <a:rPr lang="zh-CN" altLang="en-US" smtClean="0"/>
              <a:t>预测分布图：</a:t>
            </a:r>
            <a:r>
              <a:rPr lang="zh-CN" altLang="en-US" smtClean="0">
                <a:hlinkClick r:id="rId3" action="ppaction://hlinkfile"/>
              </a:rPr>
              <a:t>图一</a:t>
            </a:r>
          </a:p>
          <a:p>
            <a:pPr marL="274638" indent="-274638" algn="l" eaLnBrk="1" hangingPunct="1"/>
            <a:r>
              <a:rPr lang="en-US" smtClean="0"/>
              <a:t>  </a:t>
            </a:r>
            <a:r>
              <a:rPr lang="zh-CN" altLang="en-US" smtClean="0"/>
              <a:t>指标预测分布方差：</a:t>
            </a:r>
          </a:p>
        </p:txBody>
      </p:sp>
      <p:sp>
        <p:nvSpPr>
          <p:cNvPr id="27652"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7653"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908175" y="2060575"/>
            <a:ext cx="2946400" cy="431800"/>
          </a:xfrm>
          <a:prstGeom prst="rect">
            <a:avLst/>
          </a:prstGeom>
          <a:noFill/>
          <a:ln w="9525">
            <a:noFill/>
            <a:miter lim="800000"/>
            <a:headEnd/>
            <a:tailEnd/>
          </a:ln>
        </p:spPr>
      </p:pic>
      <p:sp>
        <p:nvSpPr>
          <p:cNvPr id="27654" name="Rectangle 3"/>
          <p:cNvSpPr>
            <a:spLocks noChangeArrowheads="1"/>
          </p:cNvSpPr>
          <p:nvPr/>
        </p:nvSpPr>
        <p:spPr bwMode="auto">
          <a:xfrm>
            <a:off x="228600" y="7239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7655"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7656" name="Picture 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835150" y="2852738"/>
            <a:ext cx="2305050" cy="490537"/>
          </a:xfrm>
          <a:prstGeom prst="rect">
            <a:avLst/>
          </a:prstGeom>
          <a:noFill/>
          <a:ln w="9525">
            <a:noFill/>
            <a:miter lim="800000"/>
            <a:headEnd/>
            <a:tailEnd/>
          </a:ln>
        </p:spPr>
      </p:pic>
      <p:sp>
        <p:nvSpPr>
          <p:cNvPr id="27657" name="Rectangle 6"/>
          <p:cNvSpPr>
            <a:spLocks noChangeArrowheads="1"/>
          </p:cNvSpPr>
          <p:nvPr/>
        </p:nvSpPr>
        <p:spPr bwMode="auto">
          <a:xfrm>
            <a:off x="228600" y="8001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7658"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7659" name="Picture 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692275" y="3860800"/>
            <a:ext cx="2660650" cy="431800"/>
          </a:xfrm>
          <a:prstGeom prst="rect">
            <a:avLst/>
          </a:prstGeom>
          <a:noFill/>
          <a:ln w="9525">
            <a:noFill/>
            <a:miter lim="800000"/>
            <a:headEnd/>
            <a:tailEnd/>
          </a:ln>
        </p:spPr>
      </p:pic>
      <p:sp>
        <p:nvSpPr>
          <p:cNvPr id="27660" name="Rectangle 9"/>
          <p:cNvSpPr>
            <a:spLocks noChangeArrowheads="1"/>
          </p:cNvSpPr>
          <p:nvPr/>
        </p:nvSpPr>
        <p:spPr bwMode="auto">
          <a:xfrm>
            <a:off x="228600" y="75247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7661" name="Rectangle 1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7662" name="Picture 10"/>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419475" y="5589588"/>
            <a:ext cx="2520950" cy="503237"/>
          </a:xfrm>
          <a:prstGeom prst="rect">
            <a:avLst/>
          </a:prstGeom>
          <a:noFill/>
          <a:ln w="9525">
            <a:noFill/>
            <a:miter lim="800000"/>
            <a:headEnd/>
            <a:tailEnd/>
          </a:ln>
        </p:spPr>
      </p:pic>
      <p:sp>
        <p:nvSpPr>
          <p:cNvPr id="27663" name="Rectangle 12"/>
          <p:cNvSpPr>
            <a:spLocks noChangeArrowheads="1"/>
          </p:cNvSpPr>
          <p:nvPr/>
        </p:nvSpPr>
        <p:spPr bwMode="auto">
          <a:xfrm>
            <a:off x="0" y="7715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title" idx="4294967295"/>
          </p:nvPr>
        </p:nvSpPr>
        <p:spPr>
          <a:xfrm>
            <a:off x="539750" y="908050"/>
            <a:ext cx="7467600" cy="2881313"/>
          </a:xfrm>
        </p:spPr>
        <p:txBody>
          <a:bodyPr/>
          <a:lstStyle/>
          <a:p>
            <a:pPr eaLnBrk="1" hangingPunct="1">
              <a:lnSpc>
                <a:spcPct val="150000"/>
              </a:lnSpc>
            </a:pPr>
            <a:r>
              <a:rPr lang="zh-CN" altLang="en-US" sz="2300" dirty="0" smtClean="0">
                <a:solidFill>
                  <a:schemeClr val="tx1"/>
                </a:solidFill>
                <a:ea typeface="宋体" pitchFamily="2" charset="-122"/>
                <a:sym typeface="宋体" pitchFamily="2" charset="-122"/>
              </a:rPr>
              <a:t>问题三：评估本网、异网高端手机用户的判别准则是否合理以及异网手机用户月均消费金额的估算是否准确，有哪些需要改进的地方，改进方法是什么，还需要什么信息？</a:t>
            </a:r>
            <a:r>
              <a:rPr lang="zh-CN" altLang="en-US" sz="2600" dirty="0" smtClean="0"/>
              <a:t/>
            </a:r>
            <a:br>
              <a:rPr lang="zh-CN" altLang="en-US" sz="2600" dirty="0" smtClean="0"/>
            </a:br>
            <a:endParaRPr lang="zh-CN" altLang="en-US" sz="2600" dirty="0" smtClean="0"/>
          </a:p>
        </p:txBody>
      </p:sp>
      <p:sp>
        <p:nvSpPr>
          <p:cNvPr id="28675" name="内容占位符 2"/>
          <p:cNvSpPr>
            <a:spLocks noGrp="1" noChangeArrowheads="1"/>
          </p:cNvSpPr>
          <p:nvPr>
            <p:ph sz="quarter" idx="1"/>
          </p:nvPr>
        </p:nvSpPr>
        <p:spPr>
          <a:xfrm>
            <a:off x="457200" y="3068638"/>
            <a:ext cx="8362950" cy="3789362"/>
          </a:xfrm>
        </p:spPr>
        <p:txBody>
          <a:bodyPr/>
          <a:lstStyle/>
          <a:p>
            <a:pPr marL="274638" indent="-274638" algn="l" eaLnBrk="1" hangingPunct="1"/>
            <a:endParaRPr lang="zh-CN" altLang="en-US" smtClean="0"/>
          </a:p>
          <a:p>
            <a:pPr marL="274638" indent="-274638" algn="l" eaLnBrk="1" hangingPunct="1">
              <a:lnSpc>
                <a:spcPct val="150000"/>
              </a:lnSpc>
              <a:buFont typeface="Wingdings" pitchFamily="2" charset="2"/>
              <a:buChar char=""/>
            </a:pPr>
            <a:r>
              <a:rPr lang="zh-CN" altLang="en-US" smtClean="0"/>
              <a:t>判别准则合理性的评价：</a:t>
            </a:r>
          </a:p>
          <a:p>
            <a:pPr marL="274638" indent="-274638" algn="l" eaLnBrk="1" hangingPunct="1">
              <a:lnSpc>
                <a:spcPct val="150000"/>
              </a:lnSpc>
            </a:pPr>
            <a:r>
              <a:rPr lang="en-US" altLang="zh-CN" smtClean="0"/>
              <a:t>     </a:t>
            </a:r>
            <a:r>
              <a:rPr lang="zh-CN" altLang="en-US" smtClean="0">
                <a:latin typeface="宋体" pitchFamily="2" charset="-122"/>
                <a:sym typeface="宋体" pitchFamily="2" charset="-122"/>
              </a:rPr>
              <a:t>利用附表中的数据，全面分析用户高端度，但采用层次分析法，主观性较强，造成判别误差。</a:t>
            </a:r>
          </a:p>
          <a:p>
            <a:pPr marL="274638" indent="-274638" algn="l" eaLnBrk="1" hangingPunct="1">
              <a:lnSpc>
                <a:spcPct val="150000"/>
              </a:lnSpc>
            </a:pPr>
            <a:r>
              <a:rPr lang="en-US" altLang="zh-CN" smtClean="0"/>
              <a:t>   </a:t>
            </a:r>
            <a:endParaRPr lang="zh-CN" altLang="en-US" smtClean="0"/>
          </a:p>
        </p:txBody>
      </p:sp>
      <p:sp>
        <p:nvSpPr>
          <p:cNvPr id="28676"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sp>
        <p:nvSpPr>
          <p:cNvPr id="28677" name="Rectangle 3"/>
          <p:cNvSpPr>
            <a:spLocks noChangeArrowheads="1"/>
          </p:cNvSpPr>
          <p:nvPr/>
        </p:nvSpPr>
        <p:spPr bwMode="auto">
          <a:xfrm>
            <a:off x="0" y="7715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noChangeArrowheads="1"/>
          </p:cNvSpPr>
          <p:nvPr>
            <p:ph sz="quarter" idx="1"/>
          </p:nvPr>
        </p:nvSpPr>
        <p:spPr>
          <a:xfrm>
            <a:off x="610185" y="0"/>
            <a:ext cx="7467600" cy="6048375"/>
          </a:xfrm>
        </p:spPr>
        <p:txBody>
          <a:bodyPr/>
          <a:lstStyle/>
          <a:p>
            <a:pPr marL="274638" indent="-274638" algn="l" eaLnBrk="1" hangingPunct="1"/>
            <a:endParaRPr lang="zh-CN" altLang="en-US" dirty="0" smtClean="0"/>
          </a:p>
          <a:p>
            <a:pPr marL="274638" indent="-274638" algn="l" eaLnBrk="1" hangingPunct="1">
              <a:lnSpc>
                <a:spcPct val="150000"/>
              </a:lnSpc>
              <a:buFont typeface="Wingdings" pitchFamily="2" charset="2"/>
              <a:buChar char=""/>
            </a:pPr>
            <a:r>
              <a:rPr lang="zh-CN" altLang="en-US" dirty="0" smtClean="0"/>
              <a:t>异网手机用户月均消费金额的估算评价</a:t>
            </a:r>
          </a:p>
          <a:p>
            <a:pPr marL="274638" indent="-274638" algn="l" eaLnBrk="1" hangingPunct="1">
              <a:lnSpc>
                <a:spcPct val="150000"/>
              </a:lnSpc>
            </a:pPr>
            <a:r>
              <a:rPr lang="en-US" altLang="zh-CN" dirty="0" smtClean="0"/>
              <a:t>  </a:t>
            </a:r>
            <a:r>
              <a:rPr lang="zh-CN" altLang="en-US" dirty="0" smtClean="0"/>
              <a:t>运用神经网络模型进行估算，这类估算简单易行，只需要得到用户的通话情况即可获知其月消费金额。</a:t>
            </a:r>
          </a:p>
          <a:p>
            <a:pPr marL="274638" indent="-274638" algn="l" eaLnBrk="1" hangingPunct="1"/>
            <a:endParaRPr lang="en-US" altLang="zh-CN" dirty="0" smtClean="0"/>
          </a:p>
          <a:p>
            <a:pPr marL="274638" indent="-274638" algn="l" eaLnBrk="1" hangingPunct="1">
              <a:buFont typeface="Wingdings" pitchFamily="2" charset="2"/>
              <a:buChar char=""/>
            </a:pPr>
            <a:r>
              <a:rPr lang="zh-CN" altLang="en-US" dirty="0" smtClean="0"/>
              <a:t>需改进的地方及改进方法：</a:t>
            </a:r>
          </a:p>
          <a:p>
            <a:pPr marL="274638" indent="-274638" algn="l" eaLnBrk="1" hangingPunct="1">
              <a:lnSpc>
                <a:spcPct val="150000"/>
              </a:lnSpc>
            </a:pPr>
            <a:r>
              <a:rPr lang="en-US" altLang="zh-CN" dirty="0" smtClean="0"/>
              <a:t>     </a:t>
            </a:r>
            <a:r>
              <a:rPr lang="zh-CN" altLang="en-US" dirty="0" smtClean="0"/>
              <a:t>第二问中，内存限制，故采用分布式拆分算法来计算，时间复杂度无法满足计算全局用户的需要。所以只要提高内存，则可保证完整型算法成功实现，并且可以实现多次迭代收敛。</a:t>
            </a:r>
          </a:p>
          <a:p>
            <a:pPr marL="274638" indent="-274638" algn="l" eaLnBrk="1" hangingPunct="1">
              <a:buFont typeface="Wingdings" pitchFamily="2" charset="2"/>
              <a:buChar char=""/>
            </a:pPr>
            <a:endParaRPr lang="en-US" altLang="zh-CN" dirty="0" smtClean="0"/>
          </a:p>
          <a:p>
            <a:pPr marL="274638" indent="-274638" algn="l" eaLnBrk="1" hangingPunct="1"/>
            <a:endParaRPr lang="zh-CN" alt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日期占位符 3"/>
          <p:cNvSpPr>
            <a:spLocks noGrp="1"/>
          </p:cNvSpPr>
          <p:nvPr>
            <p:ph type="dt" sz="quarter" idx="10"/>
          </p:nvPr>
        </p:nvSpPr>
        <p:spPr>
          <a:noFill/>
        </p:spPr>
        <p:txBody>
          <a:bodyPr/>
          <a:lstStyle/>
          <a:p>
            <a:fld id="{D3CC0DE0-FD2F-4161-8EFC-F007D73114B8}" type="datetime1">
              <a:rPr lang="zh-CN" altLang="en-US" smtClean="0"/>
              <a:pPr/>
              <a:t>2012-8-1</a:t>
            </a:fld>
            <a:endParaRPr lang="zh-CN" altLang="en-US" sz="1800" smtClean="0">
              <a:solidFill>
                <a:schemeClr val="tx1"/>
              </a:solidFill>
            </a:endParaRPr>
          </a:p>
        </p:txBody>
      </p:sp>
      <p:sp>
        <p:nvSpPr>
          <p:cNvPr id="30723" name="Rectangle 2"/>
          <p:cNvSpPr>
            <a:spLocks noGrp="1" noChangeArrowheads="1"/>
          </p:cNvSpPr>
          <p:nvPr>
            <p:ph type="title"/>
          </p:nvPr>
        </p:nvSpPr>
        <p:spPr/>
        <p:txBody>
          <a:bodyPr/>
          <a:lstStyle/>
          <a:p>
            <a:pPr eaLnBrk="1" hangingPunct="1"/>
            <a:r>
              <a:rPr lang="zh-CN" altLang="en-US" sz="2600" smtClean="0"/>
              <a:t>问题四：自行收集手机号码，研究手机号码的靓号分级工作，给出分级标准并评估其合理性。</a:t>
            </a:r>
          </a:p>
        </p:txBody>
      </p:sp>
      <p:sp>
        <p:nvSpPr>
          <p:cNvPr id="30724" name="Rectangle 3"/>
          <p:cNvSpPr>
            <a:spLocks noGrp="1" noChangeArrowheads="1"/>
          </p:cNvSpPr>
          <p:nvPr>
            <p:ph type="body" idx="1"/>
          </p:nvPr>
        </p:nvSpPr>
        <p:spPr/>
        <p:txBody>
          <a:bodyPr/>
          <a:lstStyle/>
          <a:p>
            <a:pPr eaLnBrk="1" hangingPunct="1"/>
            <a:r>
              <a:rPr lang="zh-CN" altLang="en-US" smtClean="0"/>
              <a:t>问卷调查</a:t>
            </a:r>
          </a:p>
        </p:txBody>
      </p:sp>
      <p:sp>
        <p:nvSpPr>
          <p:cNvPr id="6" name="圆角矩形 5"/>
          <p:cNvSpPr/>
          <p:nvPr/>
        </p:nvSpPr>
        <p:spPr>
          <a:xfrm>
            <a:off x="538163" y="2276475"/>
            <a:ext cx="1944687" cy="1081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靓号分类</a:t>
            </a:r>
          </a:p>
        </p:txBody>
      </p:sp>
      <p:sp>
        <p:nvSpPr>
          <p:cNvPr id="7" name="圆角矩形 6"/>
          <p:cNvSpPr/>
          <p:nvPr/>
        </p:nvSpPr>
        <p:spPr>
          <a:xfrm>
            <a:off x="3490913" y="2276475"/>
            <a:ext cx="1946275" cy="1081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设计问卷</a:t>
            </a:r>
          </a:p>
        </p:txBody>
      </p:sp>
      <p:sp>
        <p:nvSpPr>
          <p:cNvPr id="8" name="圆角矩形 7"/>
          <p:cNvSpPr/>
          <p:nvPr/>
        </p:nvSpPr>
        <p:spPr>
          <a:xfrm>
            <a:off x="6589713" y="2276475"/>
            <a:ext cx="1944687" cy="1081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问卷发放</a:t>
            </a:r>
          </a:p>
        </p:txBody>
      </p:sp>
      <p:sp>
        <p:nvSpPr>
          <p:cNvPr id="9" name="圆角矩形 8"/>
          <p:cNvSpPr/>
          <p:nvPr/>
        </p:nvSpPr>
        <p:spPr>
          <a:xfrm>
            <a:off x="5508625" y="4221163"/>
            <a:ext cx="1944688" cy="1081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数据统计</a:t>
            </a:r>
          </a:p>
        </p:txBody>
      </p:sp>
      <p:sp>
        <p:nvSpPr>
          <p:cNvPr id="10" name="圆角矩形 9"/>
          <p:cNvSpPr/>
          <p:nvPr/>
        </p:nvSpPr>
        <p:spPr>
          <a:xfrm>
            <a:off x="1690688" y="4221163"/>
            <a:ext cx="1944687" cy="1081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总结规律</a:t>
            </a:r>
          </a:p>
        </p:txBody>
      </p:sp>
      <p:sp>
        <p:nvSpPr>
          <p:cNvPr id="11" name="右箭头 10"/>
          <p:cNvSpPr/>
          <p:nvPr/>
        </p:nvSpPr>
        <p:spPr>
          <a:xfrm>
            <a:off x="2627313" y="2563813"/>
            <a:ext cx="792162" cy="3603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右箭头 11"/>
          <p:cNvSpPr/>
          <p:nvPr/>
        </p:nvSpPr>
        <p:spPr>
          <a:xfrm rot="8234866">
            <a:off x="6605588" y="3578225"/>
            <a:ext cx="792162"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右箭头 12"/>
          <p:cNvSpPr/>
          <p:nvPr/>
        </p:nvSpPr>
        <p:spPr>
          <a:xfrm rot="10800000">
            <a:off x="3924300" y="4510088"/>
            <a:ext cx="1368425" cy="5032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右箭头 13"/>
          <p:cNvSpPr/>
          <p:nvPr/>
        </p:nvSpPr>
        <p:spPr>
          <a:xfrm>
            <a:off x="5653088" y="2636838"/>
            <a:ext cx="792162" cy="3603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pPr eaLnBrk="1" hangingPunct="1"/>
            <a:r>
              <a:rPr lang="zh-CN" altLang="en-US" smtClean="0">
                <a:hlinkClick r:id="rId2" action="ppaction://hlinkfile"/>
              </a:rPr>
              <a:t>靓号分类</a:t>
            </a:r>
            <a:endParaRPr lang="zh-CN" altLang="en-US" smtClean="0"/>
          </a:p>
        </p:txBody>
      </p:sp>
      <p:sp>
        <p:nvSpPr>
          <p:cNvPr id="31747" name="内容占位符 2"/>
          <p:cNvSpPr>
            <a:spLocks noGrp="1"/>
          </p:cNvSpPr>
          <p:nvPr>
            <p:ph idx="1"/>
          </p:nvPr>
        </p:nvSpPr>
        <p:spPr>
          <a:xfrm>
            <a:off x="457200" y="1600200"/>
            <a:ext cx="7467600" cy="5862638"/>
          </a:xfrm>
        </p:spPr>
        <p:txBody>
          <a:bodyPr/>
          <a:lstStyle/>
          <a:p>
            <a:pPr eaLnBrk="1" hangingPunct="1"/>
            <a:r>
              <a:rPr lang="zh-CN" altLang="en-US" smtClean="0"/>
              <a:t>根据人们的喜好对靓号位置、靓号类型和靓号位数进行分类。</a:t>
            </a:r>
            <a:endParaRPr lang="en-US" altLang="zh-CN" smtClean="0"/>
          </a:p>
          <a:p>
            <a:pPr eaLnBrk="1" hangingPunct="1"/>
            <a:r>
              <a:rPr lang="zh-CN" altLang="en-US" smtClean="0"/>
              <a:t>靓号位置：</a:t>
            </a:r>
            <a:endParaRPr lang="en-US" altLang="zh-CN" smtClean="0"/>
          </a:p>
          <a:p>
            <a:pPr eaLnBrk="1" hangingPunct="1">
              <a:buFont typeface="Wingdings" pitchFamily="2" charset="2"/>
              <a:buNone/>
            </a:pPr>
            <a:r>
              <a:rPr lang="zh-CN" altLang="en-US" smtClean="0"/>
              <a:t>   前（特殊号码包括第四个数字） </a:t>
            </a:r>
            <a:endParaRPr lang="en-US" altLang="zh-CN" smtClean="0"/>
          </a:p>
          <a:p>
            <a:pPr eaLnBrk="1" hangingPunct="1">
              <a:buFont typeface="Wingdings" pitchFamily="2" charset="2"/>
              <a:buNone/>
            </a:pPr>
            <a:r>
              <a:rPr lang="en-US" altLang="zh-CN" smtClean="0"/>
              <a:t>   </a:t>
            </a:r>
            <a:r>
              <a:rPr lang="zh-CN" altLang="en-US" smtClean="0"/>
              <a:t>中 （特殊号码不包括第四个和最后一个                                                             数字）</a:t>
            </a:r>
            <a:endParaRPr lang="en-US" altLang="zh-CN" smtClean="0"/>
          </a:p>
          <a:p>
            <a:pPr eaLnBrk="1" hangingPunct="1">
              <a:buFont typeface="Wingdings" pitchFamily="2" charset="2"/>
              <a:buNone/>
            </a:pPr>
            <a:r>
              <a:rPr lang="en-US" altLang="zh-CN" smtClean="0"/>
              <a:t>   </a:t>
            </a:r>
            <a:r>
              <a:rPr lang="zh-CN" altLang="en-US" smtClean="0"/>
              <a:t>尾  （特殊号码包括最后一个数字） </a:t>
            </a:r>
          </a:p>
          <a:p>
            <a:pPr eaLnBrk="1" hangingPunct="1">
              <a:buFont typeface="Wingdings" pitchFamily="2" charset="2"/>
              <a:buNone/>
            </a:pPr>
            <a:endParaRPr lang="en-US" altLang="zh-CN" smtClean="0"/>
          </a:p>
          <a:p>
            <a:pPr eaLnBrk="1" hangingPunct="1"/>
            <a:r>
              <a:rPr lang="zh-CN" altLang="en-US" smtClean="0"/>
              <a:t>靓号类型：</a:t>
            </a:r>
            <a:endParaRPr lang="en-US" altLang="zh-CN" smtClean="0"/>
          </a:p>
          <a:p>
            <a:pPr eaLnBrk="1" hangingPunct="1">
              <a:buFont typeface="Wingdings" pitchFamily="2" charset="2"/>
              <a:buNone/>
            </a:pPr>
            <a:r>
              <a:rPr lang="en-US" altLang="zh-CN" smtClean="0"/>
              <a:t>    </a:t>
            </a:r>
            <a:r>
              <a:rPr lang="zh-CN" altLang="en-US" smtClean="0"/>
              <a:t>连号、吉祥号、顺子号</a:t>
            </a:r>
            <a:endParaRPr lang="en-US" altLang="zh-CN" smtClean="0"/>
          </a:p>
          <a:p>
            <a:pPr eaLnBrk="1" hangingPunct="1">
              <a:buFont typeface="Wingdings" pitchFamily="2" charset="2"/>
              <a:buNone/>
            </a:pPr>
            <a:endParaRPr lang="en-US" altLang="zh-CN" smtClean="0"/>
          </a:p>
        </p:txBody>
      </p:sp>
      <p:sp>
        <p:nvSpPr>
          <p:cNvPr id="31748" name="日期占位符 3"/>
          <p:cNvSpPr>
            <a:spLocks noGrp="1"/>
          </p:cNvSpPr>
          <p:nvPr>
            <p:ph type="dt" sz="quarter" idx="10"/>
          </p:nvPr>
        </p:nvSpPr>
        <p:spPr>
          <a:noFill/>
        </p:spPr>
        <p:txBody>
          <a:bodyPr/>
          <a:lstStyle/>
          <a:p>
            <a:fld id="{CC42D28E-A9D2-4297-A5A2-7D0F1E102CE3}" type="datetime1">
              <a:rPr lang="zh-CN" altLang="en-US" smtClean="0"/>
              <a:pPr/>
              <a:t>2012-8-1</a:t>
            </a:fld>
            <a:endParaRPr lang="zh-CN" altLang="en-US" sz="1800" smtClean="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圆角矩形 3"/>
          <p:cNvSpPr>
            <a:spLocks noChangeArrowheads="1"/>
          </p:cNvSpPr>
          <p:nvPr/>
        </p:nvSpPr>
        <p:spPr bwMode="auto">
          <a:xfrm>
            <a:off x="900113" y="2708275"/>
            <a:ext cx="1871662" cy="86518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a:solidFill>
                  <a:srgbClr val="FFFFFF"/>
                </a:solidFill>
                <a:latin typeface="宋体" pitchFamily="2" charset="-122"/>
                <a:sym typeface="宋体" pitchFamily="2" charset="-122"/>
              </a:rPr>
              <a:t>补充缺失数据</a:t>
            </a:r>
            <a:endParaRPr lang="zh-CN" altLang="en-US" dirty="0"/>
          </a:p>
        </p:txBody>
      </p:sp>
      <p:sp>
        <p:nvSpPr>
          <p:cNvPr id="15363" name="圆角矩形 4"/>
          <p:cNvSpPr>
            <a:spLocks noChangeArrowheads="1"/>
          </p:cNvSpPr>
          <p:nvPr/>
        </p:nvSpPr>
        <p:spPr bwMode="auto">
          <a:xfrm>
            <a:off x="4932363" y="2708275"/>
            <a:ext cx="2016125" cy="86518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a:solidFill>
                  <a:srgbClr val="FFFFFF"/>
                </a:solidFill>
                <a:latin typeface="宋体" pitchFamily="2" charset="-122"/>
                <a:sym typeface="宋体" pitchFamily="2" charset="-122"/>
              </a:rPr>
              <a:t>数据归一化</a:t>
            </a:r>
            <a:endParaRPr lang="zh-CN" altLang="en-US" dirty="0"/>
          </a:p>
        </p:txBody>
      </p:sp>
      <p:sp>
        <p:nvSpPr>
          <p:cNvPr id="15364" name="圆角矩形 5"/>
          <p:cNvSpPr>
            <a:spLocks noChangeArrowheads="1"/>
          </p:cNvSpPr>
          <p:nvPr/>
        </p:nvSpPr>
        <p:spPr bwMode="auto">
          <a:xfrm>
            <a:off x="4860925" y="4437063"/>
            <a:ext cx="2087563" cy="865187"/>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a:solidFill>
                  <a:srgbClr val="FFFFFF"/>
                </a:solidFill>
                <a:latin typeface="宋体" pitchFamily="2" charset="-122"/>
                <a:sym typeface="宋体" pitchFamily="2" charset="-122"/>
              </a:rPr>
              <a:t>聚类分析</a:t>
            </a:r>
            <a:endParaRPr lang="zh-CN" altLang="en-US" dirty="0"/>
          </a:p>
        </p:txBody>
      </p:sp>
      <p:sp>
        <p:nvSpPr>
          <p:cNvPr id="15365" name="圆角矩形 6"/>
          <p:cNvSpPr>
            <a:spLocks noChangeArrowheads="1"/>
          </p:cNvSpPr>
          <p:nvPr/>
        </p:nvSpPr>
        <p:spPr bwMode="auto">
          <a:xfrm>
            <a:off x="900113" y="4437063"/>
            <a:ext cx="1871662" cy="865187"/>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a:solidFill>
                  <a:srgbClr val="FFFFFF"/>
                </a:solidFill>
                <a:latin typeface="宋体" pitchFamily="2" charset="-122"/>
                <a:sym typeface="宋体" pitchFamily="2" charset="-122"/>
              </a:rPr>
              <a:t>判断准则的得出</a:t>
            </a:r>
            <a:endParaRPr lang="zh-CN" altLang="en-US"/>
          </a:p>
        </p:txBody>
      </p:sp>
      <p:sp>
        <p:nvSpPr>
          <p:cNvPr id="15366" name="下箭头 7"/>
          <p:cNvSpPr>
            <a:spLocks noChangeArrowheads="1"/>
          </p:cNvSpPr>
          <p:nvPr/>
        </p:nvSpPr>
        <p:spPr bwMode="auto">
          <a:xfrm>
            <a:off x="5651500" y="3717925"/>
            <a:ext cx="576263" cy="647700"/>
          </a:xfrm>
          <a:prstGeom prst="downArrow">
            <a:avLst>
              <a:gd name="adj1" fmla="val 50000"/>
              <a:gd name="adj2" fmla="val 49923"/>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5367" name="右箭头 10"/>
          <p:cNvSpPr>
            <a:spLocks noChangeArrowheads="1"/>
          </p:cNvSpPr>
          <p:nvPr/>
        </p:nvSpPr>
        <p:spPr bwMode="auto">
          <a:xfrm>
            <a:off x="2916238" y="2852738"/>
            <a:ext cx="1944687" cy="649287"/>
          </a:xfrm>
          <a:prstGeom prst="rightArrow">
            <a:avLst>
              <a:gd name="adj1" fmla="val 50000"/>
              <a:gd name="adj2" fmla="val 49932"/>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右箭头 11"/>
          <p:cNvSpPr>
            <a:spLocks noChangeArrowheads="1"/>
          </p:cNvSpPr>
          <p:nvPr/>
        </p:nvSpPr>
        <p:spPr bwMode="auto">
          <a:xfrm rot="10800000">
            <a:off x="2843213" y="4581525"/>
            <a:ext cx="1944687" cy="647700"/>
          </a:xfrm>
          <a:prstGeom prst="rightArrow">
            <a:avLst>
              <a:gd name="adj1" fmla="val 50000"/>
              <a:gd name="adj2" fmla="val 50055"/>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5369" name="标题 12"/>
          <p:cNvSpPr>
            <a:spLocks noGrp="1" noChangeArrowheads="1"/>
          </p:cNvSpPr>
          <p:nvPr>
            <p:ph type="title" idx="4294967295"/>
          </p:nvPr>
        </p:nvSpPr>
        <p:spPr>
          <a:xfrm>
            <a:off x="457200" y="274638"/>
            <a:ext cx="7467600" cy="2074862"/>
          </a:xfrm>
        </p:spPr>
        <p:txBody>
          <a:bodyPr/>
          <a:lstStyle/>
          <a:p>
            <a:pPr eaLnBrk="1" hangingPunct="1"/>
            <a:r>
              <a:rPr lang="zh-CN" altLang="en-US" dirty="0" smtClean="0"/>
              <a:t>问题一：</a:t>
            </a:r>
            <a:br>
              <a:rPr lang="zh-CN" altLang="en-US" dirty="0" smtClean="0"/>
            </a:br>
            <a:r>
              <a:rPr lang="zh-CN" altLang="en-US" dirty="0" smtClean="0"/>
              <a:t>研究本网手机用户行为特征，给出本网高端手机用户的判别准则以及营销优先级。</a:t>
            </a:r>
            <a:br>
              <a:rPr lang="zh-CN" altLang="en-US" dirty="0" smtClean="0"/>
            </a:br>
            <a:endParaRPr lang="zh-CN"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r>
              <a:rPr lang="zh-CN" altLang="en-US" smtClean="0">
                <a:hlinkClick r:id="rId2" action="ppaction://hlinkfile"/>
              </a:rPr>
              <a:t>问卷设计</a:t>
            </a:r>
            <a:endParaRPr lang="zh-CN" altLang="en-US" smtClean="0"/>
          </a:p>
        </p:txBody>
      </p:sp>
      <p:sp>
        <p:nvSpPr>
          <p:cNvPr id="3" name="内容占位符 2"/>
          <p:cNvSpPr>
            <a:spLocks noGrp="1"/>
          </p:cNvSpPr>
          <p:nvPr>
            <p:ph idx="1"/>
          </p:nvPr>
        </p:nvSpPr>
        <p:spPr/>
        <p:txBody>
          <a:bodyPr/>
          <a:lstStyle/>
          <a:p>
            <a:pPr eaLnBrk="1" hangingPunct="1">
              <a:defRPr/>
            </a:pPr>
            <a:r>
              <a:rPr lang="zh-CN" altLang="en-US" dirty="0" smtClean="0"/>
              <a:t>问卷设计原则：</a:t>
            </a:r>
            <a:endParaRPr lang="en-US" altLang="zh-CN" dirty="0" smtClean="0"/>
          </a:p>
          <a:p>
            <a:pPr marL="457200" indent="-457200" eaLnBrk="1" hangingPunct="1">
              <a:buFont typeface="+mj-lt"/>
              <a:buAutoNum type="arabicPeriod"/>
              <a:defRPr/>
            </a:pPr>
            <a:r>
              <a:rPr lang="zh-CN" altLang="en-US" dirty="0" smtClean="0"/>
              <a:t>从被调查者角度出发</a:t>
            </a:r>
            <a:endParaRPr lang="en-US" altLang="zh-CN" dirty="0" smtClean="0"/>
          </a:p>
          <a:p>
            <a:pPr marL="457200" indent="-457200" eaLnBrk="1" hangingPunct="1">
              <a:buFont typeface="+mj-lt"/>
              <a:buAutoNum type="arabicPeriod"/>
              <a:defRPr/>
            </a:pPr>
            <a:r>
              <a:rPr lang="zh-CN" altLang="en-US" dirty="0" smtClean="0"/>
              <a:t>适应调查的目的</a:t>
            </a:r>
            <a:endParaRPr lang="en-US" altLang="zh-CN" dirty="0" smtClean="0"/>
          </a:p>
          <a:p>
            <a:pPr marL="457200" indent="-457200" eaLnBrk="1" hangingPunct="1">
              <a:buFont typeface="+mj-lt"/>
              <a:buAutoNum type="arabicPeriod"/>
              <a:defRPr/>
            </a:pPr>
            <a:r>
              <a:rPr lang="zh-CN" altLang="en-US" dirty="0" smtClean="0"/>
              <a:t>适应调查的内容</a:t>
            </a:r>
            <a:endParaRPr lang="en-US" altLang="zh-CN" dirty="0" smtClean="0"/>
          </a:p>
          <a:p>
            <a:pPr marL="457200" indent="-457200" eaLnBrk="1" hangingPunct="1">
              <a:buFont typeface="+mj-lt"/>
              <a:buAutoNum type="arabicPeriod"/>
              <a:defRPr/>
            </a:pPr>
            <a:r>
              <a:rPr lang="zh-CN" altLang="en-US" dirty="0" smtClean="0"/>
              <a:t>适应调查对象</a:t>
            </a:r>
          </a:p>
        </p:txBody>
      </p:sp>
      <p:sp>
        <p:nvSpPr>
          <p:cNvPr id="32772" name="日期占位符 3"/>
          <p:cNvSpPr>
            <a:spLocks noGrp="1"/>
          </p:cNvSpPr>
          <p:nvPr>
            <p:ph type="dt" sz="quarter" idx="10"/>
          </p:nvPr>
        </p:nvSpPr>
        <p:spPr>
          <a:noFill/>
        </p:spPr>
        <p:txBody>
          <a:bodyPr/>
          <a:lstStyle/>
          <a:p>
            <a:fld id="{033A5272-3F78-4055-8946-2A6BA595F750}" type="datetime1">
              <a:rPr lang="zh-CN" altLang="en-US" smtClean="0"/>
              <a:pPr/>
              <a:t>2012-8-1</a:t>
            </a:fld>
            <a:endParaRPr lang="zh-CN" altLang="en-US" sz="1800" smtClean="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eaLnBrk="1" hangingPunct="1"/>
            <a:r>
              <a:rPr lang="zh-CN" altLang="en-US" smtClean="0"/>
              <a:t>问卷发放</a:t>
            </a:r>
          </a:p>
        </p:txBody>
      </p:sp>
      <p:sp>
        <p:nvSpPr>
          <p:cNvPr id="33795" name="内容占位符 2"/>
          <p:cNvSpPr>
            <a:spLocks noGrp="1"/>
          </p:cNvSpPr>
          <p:nvPr>
            <p:ph idx="1"/>
          </p:nvPr>
        </p:nvSpPr>
        <p:spPr/>
        <p:txBody>
          <a:bodyPr/>
          <a:lstStyle/>
          <a:p>
            <a:pPr eaLnBrk="1" hangingPunct="1"/>
            <a:r>
              <a:rPr lang="zh-CN" altLang="en-US" smtClean="0"/>
              <a:t>可行性原则</a:t>
            </a:r>
            <a:endParaRPr lang="en-US" altLang="zh-CN" smtClean="0"/>
          </a:p>
          <a:p>
            <a:pPr eaLnBrk="1" hangingPunct="1">
              <a:buFont typeface="Wingdings" pitchFamily="2" charset="2"/>
              <a:buNone/>
            </a:pPr>
            <a:r>
              <a:rPr lang="zh-CN" altLang="en-US" smtClean="0"/>
              <a:t>    样本大小、抽样人群</a:t>
            </a:r>
          </a:p>
          <a:p>
            <a:pPr eaLnBrk="1" hangingPunct="1">
              <a:buFont typeface="Wingdings" pitchFamily="2" charset="2"/>
              <a:buNone/>
            </a:pPr>
            <a:endParaRPr lang="en-US" altLang="zh-CN" smtClean="0"/>
          </a:p>
          <a:p>
            <a:pPr eaLnBrk="1" hangingPunct="1"/>
            <a:r>
              <a:rPr lang="zh-CN" altLang="en-US" smtClean="0"/>
              <a:t>经济性原则</a:t>
            </a:r>
            <a:endParaRPr lang="en-US" altLang="zh-CN" smtClean="0"/>
          </a:p>
          <a:p>
            <a:pPr eaLnBrk="1" hangingPunct="1">
              <a:buFont typeface="Wingdings" pitchFamily="2" charset="2"/>
              <a:buNone/>
            </a:pPr>
            <a:r>
              <a:rPr lang="zh-CN" altLang="en-US" smtClean="0"/>
              <a:t>   时间、人力</a:t>
            </a:r>
            <a:endParaRPr lang="en-US" altLang="zh-CN" smtClean="0"/>
          </a:p>
        </p:txBody>
      </p:sp>
      <p:sp>
        <p:nvSpPr>
          <p:cNvPr id="33796" name="日期占位符 3"/>
          <p:cNvSpPr>
            <a:spLocks noGrp="1"/>
          </p:cNvSpPr>
          <p:nvPr>
            <p:ph type="dt" sz="quarter" idx="10"/>
          </p:nvPr>
        </p:nvSpPr>
        <p:spPr>
          <a:noFill/>
        </p:spPr>
        <p:txBody>
          <a:bodyPr/>
          <a:lstStyle/>
          <a:p>
            <a:fld id="{DB520E1F-942B-45B4-9B6D-16FC0DB25252}" type="datetime1">
              <a:rPr lang="zh-CN" altLang="en-US" smtClean="0"/>
              <a:pPr/>
              <a:t>2012-8-1</a:t>
            </a:fld>
            <a:endParaRPr lang="zh-CN" altLang="en-US" sz="1800" smtClean="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pPr eaLnBrk="1" hangingPunct="1"/>
            <a:r>
              <a:rPr lang="zh-CN" altLang="en-US" smtClean="0"/>
              <a:t>数据统计</a:t>
            </a:r>
          </a:p>
        </p:txBody>
      </p:sp>
      <p:sp>
        <p:nvSpPr>
          <p:cNvPr id="34819" name="内容占位符 2"/>
          <p:cNvSpPr>
            <a:spLocks noGrp="1"/>
          </p:cNvSpPr>
          <p:nvPr>
            <p:ph idx="1"/>
          </p:nvPr>
        </p:nvSpPr>
        <p:spPr>
          <a:xfrm>
            <a:off x="457200" y="1600200"/>
            <a:ext cx="7467600" cy="460375"/>
          </a:xfrm>
        </p:spPr>
        <p:txBody>
          <a:bodyPr/>
          <a:lstStyle/>
          <a:p>
            <a:pPr eaLnBrk="1" hangingPunct="1"/>
            <a:r>
              <a:rPr lang="zh-CN" altLang="en-US" smtClean="0"/>
              <a:t>使用</a:t>
            </a:r>
            <a:r>
              <a:rPr lang="en-US" altLang="zh-CN" smtClean="0"/>
              <a:t>spss</a:t>
            </a:r>
            <a:r>
              <a:rPr lang="zh-CN" altLang="en-US" smtClean="0"/>
              <a:t>软件录入数据，分析数据。</a:t>
            </a:r>
          </a:p>
        </p:txBody>
      </p:sp>
      <p:sp>
        <p:nvSpPr>
          <p:cNvPr id="34820" name="日期占位符 3"/>
          <p:cNvSpPr>
            <a:spLocks noGrp="1"/>
          </p:cNvSpPr>
          <p:nvPr>
            <p:ph type="dt" sz="quarter" idx="10"/>
          </p:nvPr>
        </p:nvSpPr>
        <p:spPr>
          <a:noFill/>
        </p:spPr>
        <p:txBody>
          <a:bodyPr/>
          <a:lstStyle/>
          <a:p>
            <a:fld id="{A51296E9-423B-40EE-BF88-97F80D978A1F}" type="datetime1">
              <a:rPr lang="zh-CN" altLang="en-US" smtClean="0"/>
              <a:pPr/>
              <a:t>2012-8-1</a:t>
            </a:fld>
            <a:endParaRPr lang="zh-CN" altLang="en-US" sz="1800" smtClean="0">
              <a:solidFill>
                <a:schemeClr val="tx1"/>
              </a:solidFill>
            </a:endParaRPr>
          </a:p>
        </p:txBody>
      </p:sp>
      <p:sp>
        <p:nvSpPr>
          <p:cNvPr id="34821" name="TextBox 6"/>
          <p:cNvSpPr txBox="1">
            <a:spLocks noChangeArrowheads="1"/>
          </p:cNvSpPr>
          <p:nvPr/>
        </p:nvSpPr>
        <p:spPr bwMode="auto">
          <a:xfrm>
            <a:off x="969963" y="2205038"/>
            <a:ext cx="5835650" cy="368300"/>
          </a:xfrm>
          <a:prstGeom prst="rect">
            <a:avLst/>
          </a:prstGeom>
          <a:noFill/>
          <a:ln w="9525">
            <a:noFill/>
            <a:miter lim="800000"/>
            <a:headEnd/>
            <a:tailEnd/>
          </a:ln>
        </p:spPr>
        <p:txBody>
          <a:bodyPr>
            <a:spAutoFit/>
          </a:bodyPr>
          <a:lstStyle/>
          <a:p>
            <a:endParaRPr lang="zh-CN" altLang="en-US"/>
          </a:p>
        </p:txBody>
      </p:sp>
      <p:graphicFrame>
        <p:nvGraphicFramePr>
          <p:cNvPr id="8" name="表格 7"/>
          <p:cNvGraphicFramePr>
            <a:graphicFrameLocks noGrp="1"/>
          </p:cNvGraphicFramePr>
          <p:nvPr/>
        </p:nvGraphicFramePr>
        <p:xfrm>
          <a:off x="1546225" y="3213100"/>
          <a:ext cx="4898244" cy="3241484"/>
        </p:xfrm>
        <a:graphic>
          <a:graphicData uri="http://schemas.openxmlformats.org/drawingml/2006/table">
            <a:tbl>
              <a:tblPr/>
              <a:tblGrid>
                <a:gridCol w="561056"/>
                <a:gridCol w="779459"/>
                <a:gridCol w="779459"/>
                <a:gridCol w="926090"/>
                <a:gridCol w="926090"/>
                <a:gridCol w="926090"/>
              </a:tblGrid>
              <a:tr h="404336">
                <a:tc gridSpan="6">
                  <a:txBody>
                    <a:bodyPr/>
                    <a:lstStyle/>
                    <a:p>
                      <a:pPr marL="0" marR="0" algn="ctr">
                        <a:lnSpc>
                          <a:spcPct val="132000"/>
                        </a:lnSpc>
                        <a:spcBef>
                          <a:spcPts val="0"/>
                        </a:spcBef>
                        <a:spcAft>
                          <a:spcPts val="0"/>
                        </a:spcAft>
                      </a:pPr>
                      <a:r>
                        <a:rPr lang="en-US" sz="900" b="1">
                          <a:latin typeface="Times New Roman"/>
                        </a:rPr>
                        <a:t>a9</a:t>
                      </a:r>
                      <a:endParaRPr lang="en-US" sz="1200">
                        <a:latin typeface="Times New Roman"/>
                      </a:endParaRPr>
                    </a:p>
                  </a:txBody>
                  <a:tcPr marL="19050" marR="19050" marT="19050" marB="1905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07734">
                <a:tc>
                  <a:txBody>
                    <a:bodyPr/>
                    <a:lstStyle/>
                    <a:p>
                      <a:pPr marL="0" marR="0" algn="just">
                        <a:spcBef>
                          <a:spcPts val="0"/>
                        </a:spcBef>
                        <a:spcAft>
                          <a:spcPts val="0"/>
                        </a:spcAft>
                      </a:pP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just">
                        <a:spcBef>
                          <a:spcPts val="0"/>
                        </a:spcBef>
                        <a:spcAft>
                          <a:spcPts val="0"/>
                        </a:spcAft>
                      </a:pP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32000"/>
                        </a:lnSpc>
                        <a:spcBef>
                          <a:spcPts val="0"/>
                        </a:spcBef>
                        <a:spcAft>
                          <a:spcPts val="0"/>
                        </a:spcAft>
                      </a:pPr>
                      <a:r>
                        <a:rPr lang="zh-CN" altLang="en-US" sz="900">
                          <a:latin typeface="Times New Roman"/>
                        </a:rPr>
                        <a:t>频率</a:t>
                      </a:r>
                      <a:endParaRPr lang="zh-CN" altLang="en-US" sz="1200">
                        <a:latin typeface="Times New Roman"/>
                      </a:endParaRPr>
                    </a:p>
                  </a:txBody>
                  <a:tcPr marL="19050" marR="19050" marT="19050" marB="19050" anchor="b">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32000"/>
                        </a:lnSpc>
                        <a:spcBef>
                          <a:spcPts val="0"/>
                        </a:spcBef>
                        <a:spcAft>
                          <a:spcPts val="0"/>
                        </a:spcAft>
                      </a:pPr>
                      <a:r>
                        <a:rPr lang="zh-CN" altLang="en-US" sz="900">
                          <a:latin typeface="Times New Roman"/>
                        </a:rPr>
                        <a:t>百分比</a:t>
                      </a:r>
                      <a:endParaRPr lang="zh-CN" altLang="en-US" sz="1200">
                        <a:latin typeface="Times New Roman"/>
                      </a:endParaRPr>
                    </a:p>
                  </a:txBody>
                  <a:tcPr marL="19050" marR="19050" marT="19050" marB="1905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32000"/>
                        </a:lnSpc>
                        <a:spcBef>
                          <a:spcPts val="0"/>
                        </a:spcBef>
                        <a:spcAft>
                          <a:spcPts val="0"/>
                        </a:spcAft>
                      </a:pPr>
                      <a:r>
                        <a:rPr lang="zh-CN" altLang="en-US" sz="900">
                          <a:latin typeface="Times New Roman"/>
                        </a:rPr>
                        <a:t>有效百分比</a:t>
                      </a:r>
                      <a:endParaRPr lang="zh-CN" altLang="en-US" sz="1200">
                        <a:latin typeface="Times New Roman"/>
                      </a:endParaRPr>
                    </a:p>
                  </a:txBody>
                  <a:tcPr marL="19050" marR="19050" marT="19050" marB="1905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32000"/>
                        </a:lnSpc>
                        <a:spcBef>
                          <a:spcPts val="0"/>
                        </a:spcBef>
                        <a:spcAft>
                          <a:spcPts val="0"/>
                        </a:spcAft>
                      </a:pPr>
                      <a:r>
                        <a:rPr lang="zh-CN" altLang="en-US" sz="900">
                          <a:latin typeface="Times New Roman"/>
                        </a:rPr>
                        <a:t>累积百分比</a:t>
                      </a:r>
                      <a:endParaRPr lang="zh-CN" altLang="en-US" sz="1200">
                        <a:latin typeface="Times New Roman"/>
                      </a:endParaRPr>
                    </a:p>
                  </a:txBody>
                  <a:tcPr marL="19050" marR="19050" marT="19050" marB="19050" anchor="b">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r>
              <a:tr h="404336">
                <a:tc rowSpan="6">
                  <a:txBody>
                    <a:bodyPr/>
                    <a:lstStyle/>
                    <a:p>
                      <a:pPr marL="0" marR="0" algn="just">
                        <a:lnSpc>
                          <a:spcPct val="132000"/>
                        </a:lnSpc>
                        <a:spcBef>
                          <a:spcPts val="0"/>
                        </a:spcBef>
                        <a:spcAft>
                          <a:spcPts val="0"/>
                        </a:spcAft>
                      </a:pPr>
                      <a:r>
                        <a:rPr lang="zh-CN" altLang="en-US" sz="900">
                          <a:latin typeface="Times New Roman"/>
                        </a:rPr>
                        <a:t>有效</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32000"/>
                        </a:lnSpc>
                        <a:spcBef>
                          <a:spcPts val="0"/>
                        </a:spcBef>
                        <a:spcAft>
                          <a:spcPts val="0"/>
                        </a:spcAft>
                      </a:pPr>
                      <a:r>
                        <a:rPr lang="en-US" altLang="zh-CN" sz="900">
                          <a:latin typeface="Times New Roman"/>
                        </a:rPr>
                        <a:t>.00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4</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4336">
                <a:tc vMerge="1">
                  <a:txBody>
                    <a:bodyPr/>
                    <a:lstStyle/>
                    <a:p>
                      <a:endParaRPr lang="zh-CN" altLang="en-US"/>
                    </a:p>
                  </a:txBody>
                  <a:tcPr/>
                </a:tc>
                <a:tc>
                  <a:txBody>
                    <a:bodyPr/>
                    <a:lstStyle/>
                    <a:p>
                      <a:pPr marL="0" marR="0" algn="just">
                        <a:lnSpc>
                          <a:spcPct val="132000"/>
                        </a:lnSpc>
                        <a:spcBef>
                          <a:spcPts val="0"/>
                        </a:spcBef>
                        <a:spcAft>
                          <a:spcPts val="0"/>
                        </a:spcAft>
                      </a:pPr>
                      <a:r>
                        <a:rPr lang="en-US" altLang="zh-CN" sz="900">
                          <a:latin typeface="Times New Roman"/>
                        </a:rPr>
                        <a:t>1.00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79</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9.9</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9.9</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10.4</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4336">
                <a:tc vMerge="1">
                  <a:txBody>
                    <a:bodyPr/>
                    <a:lstStyle/>
                    <a:p>
                      <a:endParaRPr lang="zh-CN" altLang="en-US"/>
                    </a:p>
                  </a:txBody>
                  <a:tcPr/>
                </a:tc>
                <a:tc>
                  <a:txBody>
                    <a:bodyPr/>
                    <a:lstStyle/>
                    <a:p>
                      <a:pPr marL="0" marR="0" algn="just">
                        <a:lnSpc>
                          <a:spcPct val="132000"/>
                        </a:lnSpc>
                        <a:spcBef>
                          <a:spcPts val="0"/>
                        </a:spcBef>
                        <a:spcAft>
                          <a:spcPts val="0"/>
                        </a:spcAft>
                      </a:pPr>
                      <a:r>
                        <a:rPr lang="en-US" altLang="zh-CN" sz="900">
                          <a:latin typeface="Times New Roman"/>
                        </a:rPr>
                        <a:t>2.00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273</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34.1</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34.1</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44.5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4336">
                <a:tc vMerge="1">
                  <a:txBody>
                    <a:bodyPr/>
                    <a:lstStyle/>
                    <a:p>
                      <a:endParaRPr lang="zh-CN" altLang="en-US"/>
                    </a:p>
                  </a:txBody>
                  <a:tcPr/>
                </a:tc>
                <a:tc>
                  <a:txBody>
                    <a:bodyPr/>
                    <a:lstStyle/>
                    <a:p>
                      <a:pPr marL="0" marR="0" algn="just">
                        <a:lnSpc>
                          <a:spcPct val="132000"/>
                        </a:lnSpc>
                        <a:spcBef>
                          <a:spcPts val="0"/>
                        </a:spcBef>
                        <a:spcAft>
                          <a:spcPts val="0"/>
                        </a:spcAft>
                      </a:pPr>
                      <a:r>
                        <a:rPr lang="en-US" altLang="zh-CN" sz="900">
                          <a:latin typeface="Times New Roman"/>
                        </a:rPr>
                        <a:t>3.00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344</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43.0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43.0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87.5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4336">
                <a:tc vMerge="1">
                  <a:txBody>
                    <a:bodyPr/>
                    <a:lstStyle/>
                    <a:p>
                      <a:endParaRPr lang="zh-CN" altLang="en-US"/>
                    </a:p>
                  </a:txBody>
                  <a:tcPr/>
                </a:tc>
                <a:tc>
                  <a:txBody>
                    <a:bodyPr/>
                    <a:lstStyle/>
                    <a:p>
                      <a:pPr marL="0" marR="0" algn="just">
                        <a:lnSpc>
                          <a:spcPct val="132000"/>
                        </a:lnSpc>
                        <a:spcBef>
                          <a:spcPts val="0"/>
                        </a:spcBef>
                        <a:spcAft>
                          <a:spcPts val="0"/>
                        </a:spcAft>
                      </a:pPr>
                      <a:r>
                        <a:rPr lang="en-US" altLang="zh-CN" sz="900">
                          <a:latin typeface="Times New Roman"/>
                        </a:rPr>
                        <a:t>4.00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100</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12.5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12.5</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100.0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7734">
                <a:tc vMerge="1">
                  <a:txBody>
                    <a:bodyPr/>
                    <a:lstStyle/>
                    <a:p>
                      <a:endParaRPr lang="zh-CN" altLang="en-US"/>
                    </a:p>
                  </a:txBody>
                  <a:tcPr/>
                </a:tc>
                <a:tc>
                  <a:txBody>
                    <a:bodyPr/>
                    <a:lstStyle/>
                    <a:p>
                      <a:pPr marL="0" marR="0" algn="just">
                        <a:lnSpc>
                          <a:spcPct val="132000"/>
                        </a:lnSpc>
                        <a:spcBef>
                          <a:spcPts val="0"/>
                        </a:spcBef>
                        <a:spcAft>
                          <a:spcPts val="0"/>
                        </a:spcAft>
                      </a:pPr>
                      <a:r>
                        <a:rPr lang="zh-CN" altLang="en-US" sz="900">
                          <a:latin typeface="Times New Roman"/>
                        </a:rPr>
                        <a:t>合计</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800</a:t>
                      </a:r>
                      <a:endParaRPr lang="zh-CN" altLang="en-US" sz="1200">
                        <a:latin typeface="Times New Roman"/>
                      </a:endParaRPr>
                    </a:p>
                  </a:txBody>
                  <a:tcPr marL="19050" marR="19050" marT="19050" marB="19050">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100.0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r">
                        <a:lnSpc>
                          <a:spcPct val="132000"/>
                        </a:lnSpc>
                        <a:spcBef>
                          <a:spcPts val="0"/>
                        </a:spcBef>
                        <a:spcAft>
                          <a:spcPts val="0"/>
                        </a:spcAft>
                      </a:pPr>
                      <a:r>
                        <a:rPr lang="en-US" altLang="zh-CN" sz="900">
                          <a:latin typeface="Times New Roman"/>
                        </a:rPr>
                        <a:t>100.0</a:t>
                      </a:r>
                      <a:endParaRPr lang="zh-CN" altLang="en-US" sz="1200">
                        <a:latin typeface="Times New Roman"/>
                      </a:endParaRPr>
                    </a:p>
                  </a:txBody>
                  <a:tcPr marL="19050" marR="19050" marT="19050" marB="190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endParaRPr lang="zh-CN" altLang="en-US" sz="1200" dirty="0">
                        <a:latin typeface="Times New Roman"/>
                      </a:endParaRPr>
                    </a:p>
                  </a:txBody>
                  <a:tcPr marL="19050" marR="19050" marT="19050" marB="19050" anchor="ctr">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solidFill>
                      <a:srgbClr val="FFFFFF"/>
                    </a:solidFill>
                  </a:tcPr>
                </a:tc>
              </a:tr>
            </a:tbl>
          </a:graphicData>
        </a:graphic>
      </p:graphicFrame>
      <p:sp>
        <p:nvSpPr>
          <p:cNvPr id="34879" name="Rectangle 3"/>
          <p:cNvSpPr>
            <a:spLocks noChangeArrowheads="1"/>
          </p:cNvSpPr>
          <p:nvPr/>
        </p:nvSpPr>
        <p:spPr bwMode="auto">
          <a:xfrm>
            <a:off x="0" y="2132013"/>
            <a:ext cx="9144000" cy="1033462"/>
          </a:xfrm>
          <a:prstGeom prst="rect">
            <a:avLst/>
          </a:prstGeom>
          <a:noFill/>
          <a:ln w="9525">
            <a:noFill/>
            <a:miter lim="800000"/>
            <a:headEnd/>
            <a:tailEnd/>
          </a:ln>
        </p:spPr>
        <p:txBody>
          <a:bodyPr anchor="ctr">
            <a:spAutoFit/>
          </a:bodyPr>
          <a:lstStyle/>
          <a:p>
            <a:pPr indent="433388" algn="just"/>
            <a:r>
              <a:rPr lang="zh-CN" altLang="zh-CN" sz="1200">
                <a:latin typeface="宋体" pitchFamily="2" charset="-122"/>
                <a:cs typeface="Times New Roman" pitchFamily="18" charset="0"/>
              </a:rPr>
              <a:t> </a:t>
            </a:r>
            <a:r>
              <a:rPr lang="zh-CN" sz="1200">
                <a:latin typeface="宋体" pitchFamily="2" charset="-122"/>
                <a:cs typeface="Times New Roman" pitchFamily="18" charset="0"/>
              </a:rPr>
              <a:t>为了对第一标准中的各因素进行分级，我们对第</a:t>
            </a:r>
            <a:r>
              <a:rPr lang="zh-CN" altLang="zh-CN" sz="1200">
                <a:latin typeface="Times New Roman" pitchFamily="18" charset="0"/>
                <a:cs typeface="Times New Roman" pitchFamily="18" charset="0"/>
              </a:rPr>
              <a:t>9</a:t>
            </a:r>
            <a:r>
              <a:rPr lang="zh-CN" sz="1200">
                <a:latin typeface="宋体" pitchFamily="2" charset="-122"/>
                <a:cs typeface="Times New Roman" pitchFamily="18" charset="0"/>
              </a:rPr>
              <a:t>题中的数据进行统计即</a:t>
            </a:r>
            <a:endParaRPr lang="zh-CN" sz="800"/>
          </a:p>
          <a:p>
            <a:pPr indent="433388" algn="just" eaLnBrk="0" hangingPunct="0"/>
            <a:r>
              <a:rPr lang="zh-CN" sz="1200">
                <a:latin typeface="宋体" pitchFamily="2" charset="-122"/>
                <a:cs typeface="Times New Roman" pitchFamily="18" charset="0"/>
              </a:rPr>
              <a:t>您觉得靓号所处位置（前、中、后）与靓号类型（连号，顺子号，吉祥号）以及靓号位数相比较哪个更重要？                                         （   ）</a:t>
            </a:r>
            <a:endParaRPr lang="zh-CN" sz="800"/>
          </a:p>
          <a:p>
            <a:pPr indent="433388" algn="just" eaLnBrk="0" hangingPunct="0"/>
            <a:r>
              <a:rPr lang="zh-CN" altLang="zh-CN" sz="1200">
                <a:latin typeface="宋体" pitchFamily="2" charset="-122"/>
                <a:cs typeface="Times New Roman" pitchFamily="18" charset="0"/>
              </a:rPr>
              <a:t>A</a:t>
            </a:r>
            <a:r>
              <a:rPr lang="zh-CN" sz="1200">
                <a:latin typeface="宋体" pitchFamily="2" charset="-122"/>
                <a:cs typeface="Times New Roman" pitchFamily="18" charset="0"/>
              </a:rPr>
              <a:t>靓号位置     </a:t>
            </a:r>
            <a:r>
              <a:rPr lang="zh-CN" altLang="zh-CN" sz="1200">
                <a:latin typeface="Times New Roman" pitchFamily="18" charset="0"/>
                <a:cs typeface="Times New Roman" pitchFamily="18" charset="0"/>
              </a:rPr>
              <a:t>B</a:t>
            </a:r>
            <a:r>
              <a:rPr lang="zh-CN" sz="1200">
                <a:latin typeface="宋体" pitchFamily="2" charset="-122"/>
                <a:cs typeface="Times New Roman" pitchFamily="18" charset="0"/>
              </a:rPr>
              <a:t>靓号类型     </a:t>
            </a:r>
            <a:r>
              <a:rPr lang="zh-CN" altLang="zh-CN" sz="1200">
                <a:latin typeface="Times New Roman" pitchFamily="18" charset="0"/>
                <a:cs typeface="Times New Roman" pitchFamily="18" charset="0"/>
              </a:rPr>
              <a:t>C</a:t>
            </a:r>
            <a:r>
              <a:rPr lang="zh-CN" sz="1200">
                <a:latin typeface="宋体" pitchFamily="2" charset="-122"/>
                <a:cs typeface="Times New Roman" pitchFamily="18" charset="0"/>
              </a:rPr>
              <a:t>靓号位数      </a:t>
            </a:r>
            <a:r>
              <a:rPr lang="zh-CN" altLang="zh-CN" sz="1200">
                <a:latin typeface="Times New Roman" pitchFamily="18" charset="0"/>
                <a:cs typeface="Times New Roman" pitchFamily="18" charset="0"/>
              </a:rPr>
              <a:t>D</a:t>
            </a:r>
            <a:r>
              <a:rPr lang="zh-CN" sz="1200">
                <a:latin typeface="宋体" pitchFamily="2" charset="-122"/>
                <a:cs typeface="Times New Roman" pitchFamily="18" charset="0"/>
              </a:rPr>
              <a:t>都一样</a:t>
            </a:r>
            <a:endParaRPr lang="zh-CN" sz="800"/>
          </a:p>
          <a:p>
            <a:pPr indent="433388" algn="just" eaLnBrk="0" hangingPunct="0"/>
            <a:r>
              <a:rPr lang="zh-CN" sz="1200">
                <a:latin typeface="宋体" pitchFamily="2" charset="-122"/>
                <a:cs typeface="Times New Roman" pitchFamily="18" charset="0"/>
              </a:rPr>
              <a:t>得到下表（</a:t>
            </a:r>
            <a:r>
              <a:rPr lang="zh-CN" altLang="zh-CN" sz="1200">
                <a:latin typeface="Times New Roman" pitchFamily="18" charset="0"/>
                <a:cs typeface="Times New Roman" pitchFamily="18" charset="0"/>
              </a:rPr>
              <a:t>0.00</a:t>
            </a:r>
            <a:r>
              <a:rPr lang="zh-CN" altLang="zh-CN" sz="1200">
                <a:latin typeface="宋体" pitchFamily="2" charset="-122"/>
                <a:cs typeface="Times New Roman" pitchFamily="18" charset="0"/>
              </a:rPr>
              <a:t>	</a:t>
            </a:r>
            <a:r>
              <a:rPr lang="zh-CN" sz="1200">
                <a:latin typeface="宋体" pitchFamily="2" charset="-122"/>
                <a:cs typeface="Times New Roman" pitchFamily="18" charset="0"/>
              </a:rPr>
              <a:t>表示缺失，</a:t>
            </a:r>
            <a:r>
              <a:rPr lang="zh-CN" altLang="zh-CN" sz="1200">
                <a:latin typeface="Times New Roman" pitchFamily="18" charset="0"/>
                <a:cs typeface="Times New Roman" pitchFamily="18" charset="0"/>
              </a:rPr>
              <a:t>1.00</a:t>
            </a:r>
            <a:r>
              <a:rPr lang="zh-CN" sz="1200">
                <a:latin typeface="宋体" pitchFamily="2" charset="-122"/>
                <a:cs typeface="Times New Roman" pitchFamily="18" charset="0"/>
              </a:rPr>
              <a:t>表示选</a:t>
            </a:r>
            <a:r>
              <a:rPr lang="zh-CN" altLang="zh-CN" sz="1200">
                <a:latin typeface="Times New Roman" pitchFamily="18" charset="0"/>
                <a:cs typeface="Times New Roman" pitchFamily="18" charset="0"/>
              </a:rPr>
              <a:t>A</a:t>
            </a:r>
            <a:r>
              <a:rPr lang="zh-CN" sz="1200">
                <a:latin typeface="宋体" pitchFamily="2" charset="-122"/>
                <a:cs typeface="Times New Roman" pitchFamily="18" charset="0"/>
              </a:rPr>
              <a:t>， </a:t>
            </a:r>
            <a:r>
              <a:rPr lang="zh-CN" altLang="zh-CN" sz="1200">
                <a:latin typeface="Times New Roman" pitchFamily="18" charset="0"/>
                <a:cs typeface="Times New Roman" pitchFamily="18" charset="0"/>
              </a:rPr>
              <a:t>2.00</a:t>
            </a:r>
            <a:r>
              <a:rPr lang="zh-CN" sz="1200">
                <a:latin typeface="宋体" pitchFamily="2" charset="-122"/>
                <a:cs typeface="Times New Roman" pitchFamily="18" charset="0"/>
              </a:rPr>
              <a:t>表示选</a:t>
            </a:r>
            <a:r>
              <a:rPr lang="zh-CN" altLang="zh-CN" sz="1200">
                <a:latin typeface="Times New Roman" pitchFamily="18" charset="0"/>
                <a:cs typeface="Times New Roman" pitchFamily="18" charset="0"/>
              </a:rPr>
              <a:t>B</a:t>
            </a:r>
            <a:r>
              <a:rPr lang="zh-CN" sz="1200">
                <a:latin typeface="宋体" pitchFamily="2" charset="-122"/>
                <a:cs typeface="Times New Roman" pitchFamily="18" charset="0"/>
              </a:rPr>
              <a:t>，</a:t>
            </a:r>
            <a:r>
              <a:rPr lang="zh-CN" altLang="zh-CN" sz="1200">
                <a:latin typeface="Times New Roman" pitchFamily="18" charset="0"/>
                <a:cs typeface="Times New Roman" pitchFamily="18" charset="0"/>
              </a:rPr>
              <a:t>3.00</a:t>
            </a:r>
            <a:r>
              <a:rPr lang="zh-CN" sz="1200">
                <a:latin typeface="宋体" pitchFamily="2" charset="-122"/>
                <a:cs typeface="Times New Roman" pitchFamily="18" charset="0"/>
              </a:rPr>
              <a:t>表示选</a:t>
            </a:r>
            <a:r>
              <a:rPr lang="zh-CN" altLang="zh-CN" sz="1200">
                <a:latin typeface="Times New Roman" pitchFamily="18" charset="0"/>
                <a:cs typeface="Times New Roman" pitchFamily="18" charset="0"/>
              </a:rPr>
              <a:t>C</a:t>
            </a:r>
            <a:r>
              <a:rPr lang="zh-CN" sz="1200">
                <a:latin typeface="宋体" pitchFamily="2" charset="-122"/>
                <a:cs typeface="Times New Roman" pitchFamily="18" charset="0"/>
              </a:rPr>
              <a:t>，</a:t>
            </a:r>
            <a:r>
              <a:rPr lang="zh-CN" altLang="zh-CN" sz="1200">
                <a:latin typeface="Times New Roman" pitchFamily="18" charset="0"/>
                <a:cs typeface="Times New Roman" pitchFamily="18" charset="0"/>
              </a:rPr>
              <a:t>4.00</a:t>
            </a:r>
            <a:r>
              <a:rPr lang="zh-CN" sz="1200">
                <a:latin typeface="宋体" pitchFamily="2" charset="-122"/>
                <a:cs typeface="Times New Roman" pitchFamily="18" charset="0"/>
              </a:rPr>
              <a:t>表示选</a:t>
            </a:r>
            <a:r>
              <a:rPr lang="zh-CN" altLang="zh-CN" sz="1200">
                <a:latin typeface="Times New Roman" pitchFamily="18" charset="0"/>
                <a:cs typeface="Times New Roman" pitchFamily="18" charset="0"/>
              </a:rPr>
              <a:t>D  </a:t>
            </a:r>
            <a:r>
              <a:rPr lang="zh-CN" sz="1200">
                <a:latin typeface="宋体" pitchFamily="2" charset="-122"/>
                <a:cs typeface="Times New Roman" pitchFamily="18" charset="0"/>
              </a:rPr>
              <a:t>）</a:t>
            </a:r>
            <a:endParaRPr 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pPr eaLnBrk="1" hangingPunct="1"/>
            <a:r>
              <a:rPr lang="zh-CN" altLang="en-US" smtClean="0"/>
              <a:t>总结规律</a:t>
            </a:r>
          </a:p>
        </p:txBody>
      </p:sp>
      <p:sp>
        <p:nvSpPr>
          <p:cNvPr id="35843" name="日期占位符 3"/>
          <p:cNvSpPr>
            <a:spLocks noGrp="1"/>
          </p:cNvSpPr>
          <p:nvPr>
            <p:ph type="dt" sz="quarter" idx="10"/>
          </p:nvPr>
        </p:nvSpPr>
        <p:spPr>
          <a:noFill/>
        </p:spPr>
        <p:txBody>
          <a:bodyPr/>
          <a:lstStyle/>
          <a:p>
            <a:fld id="{F4EE21DD-0800-4EE0-8DC2-6755AA6633F3}" type="datetime1">
              <a:rPr lang="zh-CN" altLang="en-US" smtClean="0"/>
              <a:pPr/>
              <a:t>2012-8-1</a:t>
            </a:fld>
            <a:endParaRPr lang="zh-CN" altLang="en-US" sz="1800" smtClean="0">
              <a:solidFill>
                <a:schemeClr val="tx1"/>
              </a:solidFill>
            </a:endParaRPr>
          </a:p>
        </p:txBody>
      </p:sp>
      <p:sp>
        <p:nvSpPr>
          <p:cNvPr id="35844" name="TextBox 10"/>
          <p:cNvSpPr txBox="1">
            <a:spLocks noChangeArrowheads="1"/>
          </p:cNvSpPr>
          <p:nvPr/>
        </p:nvSpPr>
        <p:spPr bwMode="auto">
          <a:xfrm>
            <a:off x="177800" y="1916113"/>
            <a:ext cx="8356600" cy="369887"/>
          </a:xfrm>
          <a:prstGeom prst="rect">
            <a:avLst/>
          </a:prstGeom>
          <a:noFill/>
          <a:ln w="9525">
            <a:noFill/>
            <a:miter lim="800000"/>
            <a:headEnd/>
            <a:tailEnd/>
          </a:ln>
        </p:spPr>
        <p:txBody>
          <a:bodyPr>
            <a:spAutoFit/>
          </a:bodyPr>
          <a:lstStyle/>
          <a:p>
            <a:endParaRPr lang="zh-CN" altLang="en-US"/>
          </a:p>
        </p:txBody>
      </p:sp>
      <p:sp>
        <p:nvSpPr>
          <p:cNvPr id="35845" name="TextBox 15"/>
          <p:cNvSpPr txBox="1">
            <a:spLocks noChangeArrowheads="1"/>
          </p:cNvSpPr>
          <p:nvPr/>
        </p:nvSpPr>
        <p:spPr bwMode="auto">
          <a:xfrm>
            <a:off x="322263" y="1844675"/>
            <a:ext cx="8643937" cy="368300"/>
          </a:xfrm>
          <a:prstGeom prst="rect">
            <a:avLst/>
          </a:prstGeom>
          <a:noFill/>
          <a:ln w="9525">
            <a:noFill/>
            <a:miter lim="800000"/>
            <a:headEnd/>
            <a:tailEnd/>
          </a:ln>
        </p:spPr>
        <p:txBody>
          <a:bodyPr>
            <a:spAutoFit/>
          </a:bodyPr>
          <a:lstStyle/>
          <a:p>
            <a:endParaRPr lang="zh-CN" altLang="en-US"/>
          </a:p>
        </p:txBody>
      </p:sp>
      <p:graphicFrame>
        <p:nvGraphicFramePr>
          <p:cNvPr id="17" name="表格 16"/>
          <p:cNvGraphicFramePr>
            <a:graphicFrameLocks noGrp="1"/>
          </p:cNvGraphicFramePr>
          <p:nvPr/>
        </p:nvGraphicFramePr>
        <p:xfrm>
          <a:off x="2771775" y="1916113"/>
          <a:ext cx="3163860" cy="4064005"/>
        </p:xfrm>
        <a:graphic>
          <a:graphicData uri="http://schemas.openxmlformats.org/drawingml/2006/table">
            <a:tbl>
              <a:tblPr/>
              <a:tblGrid>
                <a:gridCol w="1178033"/>
                <a:gridCol w="1178033"/>
                <a:gridCol w="403897"/>
                <a:gridCol w="403897"/>
              </a:tblGrid>
              <a:tr h="213895">
                <a:tc>
                  <a:txBody>
                    <a:bodyPr/>
                    <a:lstStyle/>
                    <a:p>
                      <a:pPr algn="l" fontAlgn="ctr"/>
                      <a:r>
                        <a:rPr lang="zh-CN" altLang="en-US" sz="900" b="0" i="0" u="none" strike="noStrike">
                          <a:solidFill>
                            <a:srgbClr val="000000"/>
                          </a:solidFill>
                          <a:latin typeface="宋体"/>
                        </a:rPr>
                        <a:t>位数</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类型</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位置</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级别</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rowSpan="9">
                  <a:txBody>
                    <a:bodyPr/>
                    <a:lstStyle/>
                    <a:p>
                      <a:pPr algn="ctr" fontAlgn="ctr"/>
                      <a:r>
                        <a:rPr lang="en-US" altLang="zh-CN" sz="900" b="0" i="0" u="none" strike="noStrike">
                          <a:solidFill>
                            <a:srgbClr val="000000"/>
                          </a:solidFill>
                          <a:latin typeface="宋体"/>
                        </a:rPr>
                        <a:t>3</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900" b="0" i="0" u="none" strike="noStrike">
                          <a:solidFill>
                            <a:srgbClr val="000000"/>
                          </a:solidFill>
                          <a:latin typeface="宋体"/>
                        </a:rPr>
                        <a:t>升序顺子号或纯连号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2</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3</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rowSpan="3">
                  <a:txBody>
                    <a:bodyPr/>
                    <a:lstStyle/>
                    <a:p>
                      <a:pPr algn="ctr" fontAlgn="ctr"/>
                      <a:r>
                        <a:rPr lang="zh-CN" altLang="en-US" sz="900" b="0" i="0" u="none" strike="noStrike">
                          <a:solidFill>
                            <a:srgbClr val="000000"/>
                          </a:solidFill>
                          <a:latin typeface="宋体"/>
                        </a:rPr>
                        <a:t>降序顺子号或杂连号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4</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5</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6</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rowSpan="3">
                  <a:txBody>
                    <a:bodyPr/>
                    <a:lstStyle/>
                    <a:p>
                      <a:pPr algn="ctr" fontAlgn="ctr"/>
                      <a:r>
                        <a:rPr lang="zh-CN" altLang="en-US" sz="900" b="0" i="0" u="none" strike="noStrike">
                          <a:solidFill>
                            <a:srgbClr val="000000"/>
                          </a:solidFill>
                          <a:latin typeface="宋体"/>
                        </a:rPr>
                        <a:t>吉祥号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7</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8</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9</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rowSpan="9">
                  <a:txBody>
                    <a:bodyPr/>
                    <a:lstStyle/>
                    <a:p>
                      <a:pPr algn="ctr" fontAlgn="ctr"/>
                      <a:r>
                        <a:rPr lang="en-US" altLang="zh-CN" sz="900" b="0" i="0" u="none" strike="noStrike">
                          <a:solidFill>
                            <a:srgbClr val="000000"/>
                          </a:solidFill>
                          <a:latin typeface="宋体"/>
                        </a:rPr>
                        <a:t>4</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900" b="0" i="0" u="none" strike="noStrike">
                          <a:solidFill>
                            <a:srgbClr val="000000"/>
                          </a:solidFill>
                          <a:latin typeface="宋体"/>
                        </a:rPr>
                        <a:t>升序顺子号或纯连号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10</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11</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12</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rowSpan="3">
                  <a:txBody>
                    <a:bodyPr/>
                    <a:lstStyle/>
                    <a:p>
                      <a:pPr algn="ctr" fontAlgn="ctr"/>
                      <a:r>
                        <a:rPr lang="zh-CN" altLang="en-US" sz="900" b="0" i="0" u="none" strike="noStrike">
                          <a:solidFill>
                            <a:srgbClr val="000000"/>
                          </a:solidFill>
                          <a:latin typeface="宋体"/>
                        </a:rPr>
                        <a:t>降序顺子号或杂连号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13</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14</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15</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rowSpan="3">
                  <a:txBody>
                    <a:bodyPr/>
                    <a:lstStyle/>
                    <a:p>
                      <a:pPr algn="ctr" fontAlgn="ctr"/>
                      <a:r>
                        <a:rPr lang="zh-CN" altLang="en-US" sz="900" b="0" i="0" u="none" strike="noStrike">
                          <a:solidFill>
                            <a:srgbClr val="000000"/>
                          </a:solidFill>
                          <a:latin typeface="宋体"/>
                        </a:rPr>
                        <a:t>吉祥号</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latin typeface="宋体"/>
                        </a:rPr>
                        <a:t>号尾</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16</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号中</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a:solidFill>
                            <a:srgbClr val="000000"/>
                          </a:solidFill>
                          <a:latin typeface="宋体"/>
                        </a:rPr>
                        <a:t>17</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895">
                <a:tc vMerge="1">
                  <a:txBody>
                    <a:bodyPr/>
                    <a:lstStyle/>
                    <a:p>
                      <a:endParaRPr lang="zh-CN" altLang="en-US"/>
                    </a:p>
                  </a:txBody>
                  <a:tcPr/>
                </a:tc>
                <a:tc vMerge="1">
                  <a:txBody>
                    <a:bodyPr/>
                    <a:lstStyle/>
                    <a:p>
                      <a:endParaRPr lang="zh-CN" altLang="en-US"/>
                    </a:p>
                  </a:txBody>
                  <a:tcPr/>
                </a:tc>
                <a:tc>
                  <a:txBody>
                    <a:bodyPr/>
                    <a:lstStyle/>
                    <a:p>
                      <a:pPr algn="l" fontAlgn="ctr"/>
                      <a:r>
                        <a:rPr lang="zh-CN" altLang="en-US" sz="900" b="0" i="0" u="none" strike="noStrike">
                          <a:solidFill>
                            <a:srgbClr val="000000"/>
                          </a:solidFill>
                          <a:latin typeface="宋体"/>
                        </a:rPr>
                        <a:t>号前</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900" b="0" i="0" u="none" strike="noStrike" dirty="0">
                          <a:solidFill>
                            <a:srgbClr val="000000"/>
                          </a:solidFill>
                          <a:latin typeface="宋体"/>
                        </a:rPr>
                        <a:t>18</a:t>
                      </a:r>
                    </a:p>
                  </a:txBody>
                  <a:tcPr marL="71298" marR="71298" marT="35649" marB="3564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endParaRPr lang="zh-CN" altLang="en-US" smtClean="0"/>
          </a:p>
        </p:txBody>
      </p:sp>
      <p:sp>
        <p:nvSpPr>
          <p:cNvPr id="36867" name="内容占位符 2"/>
          <p:cNvSpPr>
            <a:spLocks noGrp="1"/>
          </p:cNvSpPr>
          <p:nvPr>
            <p:ph idx="1"/>
          </p:nvPr>
        </p:nvSpPr>
        <p:spPr>
          <a:xfrm>
            <a:off x="466725" y="2708275"/>
            <a:ext cx="7467600" cy="4873625"/>
          </a:xfrm>
        </p:spPr>
        <p:txBody>
          <a:bodyPr/>
          <a:lstStyle/>
          <a:p>
            <a:pPr algn="ctr" eaLnBrk="1" hangingPunct="1"/>
            <a:r>
              <a:rPr lang="zh-CN" altLang="en-US" sz="9600" smtClean="0"/>
              <a:t>谢谢！</a:t>
            </a:r>
          </a:p>
        </p:txBody>
      </p:sp>
      <p:sp>
        <p:nvSpPr>
          <p:cNvPr id="36868" name="日期占位符 3"/>
          <p:cNvSpPr>
            <a:spLocks noGrp="1"/>
          </p:cNvSpPr>
          <p:nvPr>
            <p:ph type="dt" sz="quarter" idx="10"/>
          </p:nvPr>
        </p:nvSpPr>
        <p:spPr>
          <a:noFill/>
        </p:spPr>
        <p:txBody>
          <a:bodyPr/>
          <a:lstStyle/>
          <a:p>
            <a:fld id="{76968CD3-9FD4-4EA9-A4C5-E064C1BA1623}" type="datetime1">
              <a:rPr lang="zh-CN" altLang="en-US" smtClean="0"/>
              <a:pPr/>
              <a:t>2012-8-1</a:t>
            </a:fld>
            <a:endParaRPr lang="zh-CN" altLang="en-US" sz="1800" smtClean="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idx="4294967295"/>
          </p:nvPr>
        </p:nvSpPr>
        <p:spPr/>
        <p:txBody>
          <a:bodyPr/>
          <a:lstStyle/>
          <a:p>
            <a:pPr eaLnBrk="1" hangingPunct="1"/>
            <a:r>
              <a:rPr lang="zh-CN" altLang="en-US" dirty="0" smtClean="0"/>
              <a:t>补充缺失数据</a:t>
            </a:r>
          </a:p>
        </p:txBody>
      </p:sp>
      <p:sp>
        <p:nvSpPr>
          <p:cNvPr id="16387"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t>城乡资料与性别资料</a:t>
            </a:r>
          </a:p>
          <a:p>
            <a:pPr marL="274638" indent="-274638" algn="l" eaLnBrk="1" hangingPunct="1"/>
            <a:r>
              <a:rPr lang="zh-CN" altLang="en-US" dirty="0" smtClean="0"/>
              <a:t>方法</a:t>
            </a:r>
            <a:r>
              <a:rPr lang="zh-CN" altLang="en-US" dirty="0" smtClean="0">
                <a:hlinkClick r:id="rId2" action="ppaction://hlinkfile"/>
              </a:rPr>
              <a:t>：</a:t>
            </a:r>
            <a:r>
              <a:rPr lang="en-US" dirty="0" smtClean="0">
                <a:hlinkClick r:id="rId2" action="ppaction://hlinkfile"/>
              </a:rPr>
              <a:t> </a:t>
            </a:r>
            <a:r>
              <a:rPr lang="en-US" altLang="zh-CN" dirty="0" smtClean="0">
                <a:hlinkClick r:id="rId2" action="ppaction://hlinkfile"/>
              </a:rPr>
              <a:t>SVM</a:t>
            </a:r>
            <a:r>
              <a:rPr lang="zh-CN" altLang="en-US" dirty="0" smtClean="0">
                <a:hlinkClick r:id="rId2" action="ppaction://hlinkfile"/>
              </a:rPr>
              <a:t>神经网络</a:t>
            </a:r>
          </a:p>
          <a:p>
            <a:pPr marL="274638" indent="-274638" algn="l" eaLnBrk="1" hangingPunct="1"/>
            <a:r>
              <a:rPr lang="zh-CN" altLang="en-US" dirty="0" smtClean="0"/>
              <a:t>方法改进：扩大归一化区间</a:t>
            </a:r>
            <a:endParaRPr lang="en-US" altLang="zh-CN" dirty="0" smtClean="0"/>
          </a:p>
          <a:p>
            <a:pPr marL="274638" indent="-274638" algn="l" eaLnBrk="1" hangingPunct="1"/>
            <a:r>
              <a:rPr lang="zh-CN" altLang="en-US" dirty="0" smtClean="0"/>
              <a:t>                  收敛权值</a:t>
            </a:r>
          </a:p>
          <a:p>
            <a:pPr marL="274638" indent="-274638" algn="l" eaLnBrk="1" hangingPunct="1"/>
            <a:r>
              <a:rPr lang="zh-CN" altLang="en-US" dirty="0" smtClean="0"/>
              <a:t>结果： 准确度显著提高    </a:t>
            </a:r>
          </a:p>
          <a:p>
            <a:pPr marL="274638" indent="-274638" algn="l" eaLnBrk="1" hangingPunct="1">
              <a:buFont typeface="Wingdings" pitchFamily="2" charset="2"/>
              <a:buChar char=""/>
            </a:pPr>
            <a:r>
              <a:rPr lang="zh-CN" altLang="en-US" dirty="0" smtClean="0"/>
              <a:t>年龄预测</a:t>
            </a:r>
          </a:p>
          <a:p>
            <a:pPr marL="274638" indent="-274638" algn="l" eaLnBrk="1" hangingPunct="1"/>
            <a:r>
              <a:rPr lang="zh-CN" altLang="en-US" dirty="0" smtClean="0"/>
              <a:t>方法：</a:t>
            </a:r>
            <a:r>
              <a:rPr lang="en-US" altLang="zh-CN" dirty="0" smtClean="0"/>
              <a:t>SVM</a:t>
            </a:r>
            <a:r>
              <a:rPr lang="zh-CN" altLang="en-US" dirty="0" smtClean="0"/>
              <a:t>神经网络</a:t>
            </a:r>
            <a:endParaRPr lang="en-US" altLang="zh-CN" dirty="0" smtClean="0"/>
          </a:p>
          <a:p>
            <a:pPr marL="274638" indent="-274638" algn="l" eaLnBrk="1" hangingPunct="1"/>
            <a:r>
              <a:rPr lang="en-US" altLang="zh-CN" dirty="0" smtClean="0"/>
              <a:t>           </a:t>
            </a:r>
            <a:r>
              <a:rPr lang="zh-CN" altLang="en-US" dirty="0" smtClean="0"/>
              <a:t>归一化收敛</a:t>
            </a:r>
          </a:p>
          <a:p>
            <a:pPr marL="274638" indent="-274638" algn="l" eaLnBrk="1" hangingPunct="1"/>
            <a:r>
              <a:rPr lang="zh-CN" altLang="en-US" dirty="0" smtClean="0"/>
              <a:t> 结果：舍弃用户资料</a:t>
            </a:r>
          </a:p>
          <a:p>
            <a:pPr marL="274638" indent="-274638" algn="l" eaLnBrk="1" hangingPunct="1">
              <a:buFont typeface="Wingdings" pitchFamily="2" charset="2"/>
              <a:buChar char=""/>
            </a:pPr>
            <a:endParaRPr lang="en-US"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标题 1"/>
          <p:cNvSpPr>
            <a:spLocks noGrp="1" noChangeArrowheads="1"/>
          </p:cNvSpPr>
          <p:nvPr>
            <p:ph type="title" idx="4294967295"/>
          </p:nvPr>
        </p:nvSpPr>
        <p:spPr>
          <a:xfrm>
            <a:off x="323850" y="-384175"/>
            <a:ext cx="7467600" cy="1139825"/>
          </a:xfrm>
        </p:spPr>
        <p:txBody>
          <a:bodyPr/>
          <a:lstStyle/>
          <a:p>
            <a:pPr eaLnBrk="1" hangingPunct="1"/>
            <a:r>
              <a:rPr lang="zh-CN" altLang="en-US" smtClean="0"/>
              <a:t>数据归一化处理</a:t>
            </a:r>
          </a:p>
        </p:txBody>
      </p:sp>
      <p:sp>
        <p:nvSpPr>
          <p:cNvPr id="1030" name="内容占位符 2"/>
          <p:cNvSpPr>
            <a:spLocks noGrp="1" noChangeArrowheads="1"/>
          </p:cNvSpPr>
          <p:nvPr>
            <p:ph sz="quarter" idx="1"/>
          </p:nvPr>
        </p:nvSpPr>
        <p:spPr>
          <a:xfrm>
            <a:off x="395288" y="765175"/>
            <a:ext cx="8004175" cy="6092825"/>
          </a:xfrm>
        </p:spPr>
        <p:txBody>
          <a:bodyPr/>
          <a:lstStyle/>
          <a:p>
            <a:pPr marL="274638" indent="-274638" algn="l" eaLnBrk="1" hangingPunct="1">
              <a:buFont typeface="Wingdings" pitchFamily="2" charset="2"/>
              <a:buChar char=""/>
            </a:pPr>
            <a:r>
              <a:rPr lang="zh-CN" altLang="en-US" smtClean="0"/>
              <a:t>建立性态矩阵</a:t>
            </a:r>
            <a:r>
              <a:rPr lang="en-US" altLang="zh-CN" smtClean="0"/>
              <a:t>A=</a:t>
            </a:r>
            <a:endParaRPr lang="zh-CN" altLang="en-US" smtClean="0"/>
          </a:p>
          <a:p>
            <a:pPr marL="274638" indent="-274638" algn="l" eaLnBrk="1" hangingPunct="1">
              <a:buFont typeface="Wingdings" pitchFamily="2" charset="2"/>
              <a:buChar char=""/>
            </a:pPr>
            <a:r>
              <a:rPr lang="zh-CN" altLang="en-US" smtClean="0"/>
              <a:t>数据归一化</a:t>
            </a:r>
          </a:p>
          <a:p>
            <a:pPr marL="274638" indent="-274638" algn="l" eaLnBrk="1" hangingPunct="1">
              <a:buFont typeface="Wingdings" pitchFamily="2" charset="2"/>
              <a:buChar char=""/>
            </a:pPr>
            <a:r>
              <a:rPr lang="zh-CN" altLang="en-US" smtClean="0"/>
              <a:t>公式</a:t>
            </a:r>
            <a:r>
              <a:rPr lang="en-US" altLang="zh-CN" smtClean="0"/>
              <a:t>1</a:t>
            </a:r>
            <a:r>
              <a:rPr lang="zh-CN" altLang="en-US" smtClean="0"/>
              <a:t>                           </a:t>
            </a:r>
            <a:r>
              <a:rPr lang="en-US" altLang="zh-CN" smtClean="0"/>
              <a:t>(i=1,2,3,</a:t>
            </a:r>
            <a:r>
              <a:rPr lang="zh-CN" altLang="en-US" smtClean="0"/>
              <a:t>……，</a:t>
            </a:r>
            <a:r>
              <a:rPr lang="en-US" altLang="zh-CN" smtClean="0"/>
              <a:t>n,j=1,2,</a:t>
            </a:r>
            <a:r>
              <a:rPr lang="zh-CN" altLang="en-US" smtClean="0"/>
              <a:t>……</a:t>
            </a:r>
            <a:r>
              <a:rPr lang="en-US" altLang="zh-CN" smtClean="0"/>
              <a:t>,m)</a:t>
            </a:r>
            <a:endParaRPr lang="zh-CN" altLang="en-US"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r>
              <a:rPr lang="zh-CN" altLang="en-US" smtClean="0"/>
              <a:t>其中</a:t>
            </a:r>
          </a:p>
          <a:p>
            <a:pPr marL="274638" indent="-274638" algn="l" eaLnBrk="1" hangingPunct="1">
              <a:buFont typeface="Wingdings" pitchFamily="2" charset="2"/>
              <a:buChar char=""/>
            </a:pPr>
            <a:endParaRPr lang="en-US" altLang="zh-CN"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r>
              <a:rPr lang="zh-CN" altLang="en-US" smtClean="0"/>
              <a:t>公式</a:t>
            </a:r>
            <a:r>
              <a:rPr lang="en-US" altLang="zh-CN" smtClean="0"/>
              <a:t>2 </a:t>
            </a:r>
            <a:endParaRPr lang="zh-CN" altLang="en-US" smtClean="0"/>
          </a:p>
          <a:p>
            <a:pPr marL="274638" indent="-274638" algn="l" eaLnBrk="1" hangingPunct="1">
              <a:buFont typeface="Wingdings" pitchFamily="2" charset="2"/>
              <a:buChar char=""/>
            </a:pPr>
            <a:endParaRPr lang="zh-CN" altLang="en-US" smtClean="0"/>
          </a:p>
        </p:txBody>
      </p:sp>
      <p:sp>
        <p:nvSpPr>
          <p:cNvPr id="103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sp>
        <p:nvSpPr>
          <p:cNvPr id="103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graphicFrame>
        <p:nvGraphicFramePr>
          <p:cNvPr id="1026" name="对象 7"/>
          <p:cNvGraphicFramePr>
            <a:graphicFrameLocks noChangeAspect="1"/>
          </p:cNvGraphicFramePr>
          <p:nvPr/>
        </p:nvGraphicFramePr>
        <p:xfrm>
          <a:off x="3132138" y="692150"/>
          <a:ext cx="1223962" cy="644525"/>
        </p:xfrm>
        <a:graphic>
          <a:graphicData uri="http://schemas.openxmlformats.org/presentationml/2006/ole">
            <p:oleObj spid="_x0000_s1026" r:id="rId3" imgW="11582717" imgH="6096317" progId="">
              <p:embed/>
            </p:oleObj>
          </a:graphicData>
        </a:graphic>
      </p:graphicFrame>
      <p:graphicFrame>
        <p:nvGraphicFramePr>
          <p:cNvPr id="1027" name="对象 8"/>
          <p:cNvGraphicFramePr>
            <a:graphicFrameLocks noChangeAspect="1"/>
          </p:cNvGraphicFramePr>
          <p:nvPr/>
        </p:nvGraphicFramePr>
        <p:xfrm>
          <a:off x="1763713" y="1484313"/>
          <a:ext cx="2116137" cy="1225550"/>
        </p:xfrm>
        <a:graphic>
          <a:graphicData uri="http://schemas.openxmlformats.org/presentationml/2006/ole">
            <p:oleObj spid="_x0000_s1027" r:id="rId4" imgW="23165117" imgH="13411517" progId="">
              <p:embed/>
            </p:oleObj>
          </a:graphicData>
        </a:graphic>
      </p:graphicFrame>
      <p:graphicFrame>
        <p:nvGraphicFramePr>
          <p:cNvPr id="1028" name="对象 10"/>
          <p:cNvGraphicFramePr>
            <a:graphicFrameLocks noChangeAspect="1"/>
          </p:cNvGraphicFramePr>
          <p:nvPr/>
        </p:nvGraphicFramePr>
        <p:xfrm>
          <a:off x="1403350" y="2565400"/>
          <a:ext cx="4752975" cy="2474913"/>
        </p:xfrm>
        <a:graphic>
          <a:graphicData uri="http://schemas.openxmlformats.org/presentationml/2006/ole">
            <p:oleObj spid="_x0000_s1028" r:id="rId5" imgW="37795517" imgH="24993917" progId="">
              <p:embed/>
            </p:oleObj>
          </a:graphicData>
        </a:graphic>
      </p:graphicFrame>
      <p:sp>
        <p:nvSpPr>
          <p:cNvPr id="1033"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1034" name="Picture 10"/>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835150" y="5013325"/>
            <a:ext cx="4229100" cy="147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idx="4294967295"/>
          </p:nvPr>
        </p:nvSpPr>
        <p:spPr/>
        <p:txBody>
          <a:bodyPr/>
          <a:lstStyle/>
          <a:p>
            <a:pPr eaLnBrk="1" hangingPunct="1"/>
            <a:r>
              <a:rPr lang="zh-CN" altLang="en-US" smtClean="0"/>
              <a:t>聚类分析</a:t>
            </a:r>
          </a:p>
        </p:txBody>
      </p:sp>
      <p:sp>
        <p:nvSpPr>
          <p:cNvPr id="17411"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hlinkClick r:id="rId2" action="ppaction://hlinkfile"/>
              </a:rPr>
              <a:t>层次分析</a:t>
            </a:r>
          </a:p>
          <a:p>
            <a:pPr marL="274638" indent="-274638" algn="l" eaLnBrk="1" hangingPunct="1">
              <a:buFont typeface="Wingdings" pitchFamily="2" charset="2"/>
              <a:buChar char=""/>
            </a:pPr>
            <a:r>
              <a:rPr lang="zh-CN" altLang="en-US" dirty="0" smtClean="0"/>
              <a:t>得出各项指标的权值</a:t>
            </a:r>
          </a:p>
          <a:p>
            <a:pPr marL="274638" indent="-274638" algn="l" eaLnBrk="1" hangingPunct="1">
              <a:buFont typeface="Wingdings" pitchFamily="2" charset="2"/>
              <a:buChar char=""/>
            </a:pPr>
            <a:r>
              <a:rPr lang="en-US" altLang="zh-CN" dirty="0" smtClean="0"/>
              <a:t>K</a:t>
            </a:r>
            <a:r>
              <a:rPr lang="zh-CN" altLang="en-US" dirty="0" smtClean="0"/>
              <a:t>均值聚类</a:t>
            </a:r>
          </a:p>
          <a:p>
            <a:pPr marL="274638" indent="-274638" algn="l" eaLnBrk="1" hangingPunct="1">
              <a:buFont typeface="Wingdings" pitchFamily="2" charset="2"/>
              <a:buChar char=""/>
            </a:pPr>
            <a:endParaRPr lang="en-US" altLang="zh-CN"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endParaRPr lang="zh-CN" altLang="en-US" dirty="0" smtClean="0"/>
          </a:p>
          <a:p>
            <a:pPr marL="274638" indent="-274638" algn="l" eaLnBrk="1" hangingPunct="1">
              <a:buFont typeface="Wingdings" pitchFamily="2" charset="2"/>
              <a:buChar char=""/>
            </a:pPr>
            <a:r>
              <a:rPr lang="zh-CN" altLang="en-US" dirty="0" smtClean="0"/>
              <a:t>得出高端用户所在分组</a:t>
            </a:r>
          </a:p>
        </p:txBody>
      </p:sp>
      <p:sp>
        <p:nvSpPr>
          <p:cNvPr id="17412"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17413"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250" y="3213100"/>
            <a:ext cx="2809875" cy="100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noChangeArrowheads="1"/>
          </p:cNvSpPr>
          <p:nvPr>
            <p:ph type="title" idx="4294967295"/>
          </p:nvPr>
        </p:nvSpPr>
        <p:spPr/>
        <p:txBody>
          <a:bodyPr/>
          <a:lstStyle/>
          <a:p>
            <a:pPr eaLnBrk="1" hangingPunct="1"/>
            <a:r>
              <a:rPr lang="zh-CN" altLang="en-US" smtClean="0"/>
              <a:t>判断准则的得出</a:t>
            </a:r>
          </a:p>
        </p:txBody>
      </p:sp>
      <p:sp>
        <p:nvSpPr>
          <p:cNvPr id="18435"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dirty="0" smtClean="0"/>
              <a:t>简单加权</a:t>
            </a:r>
            <a:endParaRPr lang="en-US" altLang="zh-CN" dirty="0" smtClean="0"/>
          </a:p>
          <a:p>
            <a:pPr marL="274638" indent="-274638" algn="l" eaLnBrk="1" hangingPunct="1">
              <a:buFont typeface="Wingdings" pitchFamily="2" charset="2"/>
              <a:buChar char=""/>
            </a:pPr>
            <a:r>
              <a:rPr lang="zh-CN" altLang="en-US" dirty="0" smtClean="0"/>
              <a:t>总结出高端手机用户特征：</a:t>
            </a:r>
          </a:p>
          <a:p>
            <a:pPr marL="274638" indent="-274638" algn="l" eaLnBrk="1" hangingPunct="1">
              <a:buFont typeface="Wingdings" pitchFamily="2" charset="2"/>
              <a:buChar char=""/>
            </a:pPr>
            <a:r>
              <a:rPr lang="zh-CN" altLang="en-US" dirty="0" smtClean="0"/>
              <a:t>（</a:t>
            </a:r>
            <a:r>
              <a:rPr lang="en-US" altLang="zh-CN" dirty="0" smtClean="0"/>
              <a:t>1</a:t>
            </a:r>
            <a:r>
              <a:rPr lang="zh-CN" altLang="en-US" dirty="0" smtClean="0"/>
              <a:t>）手机用户为城市类型，且年龄在</a:t>
            </a:r>
            <a:r>
              <a:rPr lang="en-US" altLang="zh-CN" dirty="0" smtClean="0"/>
              <a:t>25</a:t>
            </a:r>
            <a:r>
              <a:rPr lang="zh-CN" altLang="en-US" dirty="0" smtClean="0"/>
              <a:t>岁以上</a:t>
            </a:r>
          </a:p>
          <a:p>
            <a:pPr marL="274638" indent="-274638" algn="l" eaLnBrk="1" hangingPunct="1">
              <a:buFont typeface="Wingdings" pitchFamily="2" charset="2"/>
              <a:buChar char=""/>
            </a:pPr>
            <a:r>
              <a:rPr lang="zh-CN" altLang="en-US" dirty="0" smtClean="0"/>
              <a:t>（</a:t>
            </a:r>
            <a:r>
              <a:rPr lang="en-US" altLang="zh-CN" dirty="0" smtClean="0"/>
              <a:t>2</a:t>
            </a:r>
            <a:r>
              <a:rPr lang="zh-CN" altLang="en-US" dirty="0" smtClean="0"/>
              <a:t>）用户等级为最高</a:t>
            </a:r>
          </a:p>
          <a:p>
            <a:pPr marL="274638" indent="-274638" algn="l" eaLnBrk="1" hangingPunct="1">
              <a:buFont typeface="Wingdings" pitchFamily="2" charset="2"/>
              <a:buChar char=""/>
            </a:pPr>
            <a:r>
              <a:rPr lang="zh-CN" altLang="en-US" dirty="0" smtClean="0"/>
              <a:t>（</a:t>
            </a:r>
            <a:r>
              <a:rPr lang="en-US" altLang="zh-CN" dirty="0" smtClean="0"/>
              <a:t>3</a:t>
            </a:r>
            <a:r>
              <a:rPr lang="zh-CN" altLang="en-US" dirty="0" smtClean="0"/>
              <a:t>）套餐在</a:t>
            </a:r>
            <a:r>
              <a:rPr lang="en-US" altLang="zh-CN" dirty="0" smtClean="0"/>
              <a:t>160</a:t>
            </a:r>
            <a:r>
              <a:rPr lang="zh-CN" altLang="en-US" dirty="0" smtClean="0"/>
              <a:t>元以上</a:t>
            </a:r>
          </a:p>
          <a:p>
            <a:pPr marL="274638" indent="-274638" algn="l" eaLnBrk="1" hangingPunct="1">
              <a:buFont typeface="Wingdings" pitchFamily="2" charset="2"/>
              <a:buChar char=""/>
            </a:pPr>
            <a:r>
              <a:rPr lang="zh-CN" altLang="en-US" dirty="0" smtClean="0"/>
              <a:t>（</a:t>
            </a:r>
            <a:r>
              <a:rPr lang="en-US" altLang="zh-CN" dirty="0" smtClean="0"/>
              <a:t>4</a:t>
            </a:r>
            <a:r>
              <a:rPr lang="zh-CN" altLang="en-US" dirty="0" smtClean="0"/>
              <a:t>）为</a:t>
            </a:r>
            <a:r>
              <a:rPr lang="en-US" altLang="zh-CN" dirty="0" smtClean="0"/>
              <a:t>VIP</a:t>
            </a:r>
            <a:r>
              <a:rPr lang="zh-CN" altLang="en-US" dirty="0" smtClean="0"/>
              <a:t>用户，</a:t>
            </a:r>
            <a:r>
              <a:rPr lang="en-US" altLang="zh-CN" dirty="0" smtClean="0"/>
              <a:t>3G</a:t>
            </a:r>
            <a:r>
              <a:rPr lang="zh-CN" altLang="en-US" dirty="0" smtClean="0"/>
              <a:t>用户且等级较高</a:t>
            </a:r>
          </a:p>
          <a:p>
            <a:pPr marL="274638" indent="-274638" algn="l" eaLnBrk="1" hangingPunct="1">
              <a:buFont typeface="Wingdings" pitchFamily="2" charset="2"/>
              <a:buChar char=""/>
            </a:pPr>
            <a:endParaRPr lang="zh-CN"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idx="4294967295"/>
          </p:nvPr>
        </p:nvSpPr>
        <p:spPr>
          <a:xfrm>
            <a:off x="395288" y="908050"/>
            <a:ext cx="7467600" cy="1441450"/>
          </a:xfrm>
        </p:spPr>
        <p:txBody>
          <a:bodyPr/>
          <a:lstStyle/>
          <a:p>
            <a:pPr eaLnBrk="1" hangingPunct="1"/>
            <a:r>
              <a:rPr lang="zh-CN" altLang="en-US" sz="2200" dirty="0" smtClean="0"/>
              <a:t>问题二：</a:t>
            </a:r>
            <a:br>
              <a:rPr lang="zh-CN" altLang="en-US" sz="2200" dirty="0" smtClean="0"/>
            </a:br>
            <a:r>
              <a:rPr lang="zh-CN" altLang="en-US" sz="2200" dirty="0" smtClean="0"/>
              <a:t>估算异网手机用户的月均消费金额，研究异网手机用户行为特征，并给出异网高端手机用户判别准则以及营销优先级。</a:t>
            </a:r>
            <a:br>
              <a:rPr lang="zh-CN" altLang="en-US" sz="2200" dirty="0" smtClean="0"/>
            </a:br>
            <a:endParaRPr lang="zh-CN" altLang="en-US" sz="2200" dirty="0" smtClean="0"/>
          </a:p>
        </p:txBody>
      </p:sp>
      <p:sp>
        <p:nvSpPr>
          <p:cNvPr id="19459" name="圆角矩形 4"/>
          <p:cNvSpPr>
            <a:spLocks noChangeArrowheads="1"/>
          </p:cNvSpPr>
          <p:nvPr/>
        </p:nvSpPr>
        <p:spPr bwMode="auto">
          <a:xfrm>
            <a:off x="610185" y="2204439"/>
            <a:ext cx="1873250" cy="935037"/>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a:solidFill>
                  <a:srgbClr val="FFFFFF"/>
                </a:solidFill>
                <a:latin typeface="宋体" pitchFamily="2" charset="-122"/>
                <a:sym typeface="宋体" pitchFamily="2" charset="-122"/>
              </a:rPr>
              <a:t>用户行为特征的表示</a:t>
            </a:r>
            <a:endParaRPr lang="zh-CN" altLang="en-US"/>
          </a:p>
        </p:txBody>
      </p:sp>
      <p:sp>
        <p:nvSpPr>
          <p:cNvPr id="19460" name="圆角矩形 5"/>
          <p:cNvSpPr>
            <a:spLocks noChangeArrowheads="1"/>
          </p:cNvSpPr>
          <p:nvPr/>
        </p:nvSpPr>
        <p:spPr bwMode="auto">
          <a:xfrm>
            <a:off x="3563538" y="2204439"/>
            <a:ext cx="1871662" cy="935037"/>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a:solidFill>
                  <a:srgbClr val="FFFFFF"/>
                </a:solidFill>
                <a:latin typeface="宋体" pitchFamily="2" charset="-122"/>
                <a:sym typeface="宋体" pitchFamily="2" charset="-122"/>
              </a:rPr>
              <a:t>用户行为的校准与迭代补充</a:t>
            </a:r>
            <a:endParaRPr lang="zh-CN" altLang="en-US" dirty="0"/>
          </a:p>
        </p:txBody>
      </p:sp>
      <p:sp>
        <p:nvSpPr>
          <p:cNvPr id="19461" name="圆角矩形 6"/>
          <p:cNvSpPr>
            <a:spLocks noChangeArrowheads="1"/>
          </p:cNvSpPr>
          <p:nvPr/>
        </p:nvSpPr>
        <p:spPr bwMode="auto">
          <a:xfrm>
            <a:off x="3635571" y="3933231"/>
            <a:ext cx="1873250" cy="93503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a:solidFill>
                  <a:srgbClr val="FFFFFF"/>
                </a:solidFill>
                <a:latin typeface="宋体" pitchFamily="2" charset="-122"/>
                <a:sym typeface="宋体" pitchFamily="2" charset="-122"/>
              </a:rPr>
              <a:t>月消费金额估算</a:t>
            </a:r>
            <a:endParaRPr lang="zh-CN" altLang="en-US"/>
          </a:p>
        </p:txBody>
      </p:sp>
      <p:sp>
        <p:nvSpPr>
          <p:cNvPr id="19462" name="圆角矩形 7"/>
          <p:cNvSpPr>
            <a:spLocks noChangeArrowheads="1"/>
          </p:cNvSpPr>
          <p:nvPr/>
        </p:nvSpPr>
        <p:spPr bwMode="auto">
          <a:xfrm>
            <a:off x="6588924" y="3861198"/>
            <a:ext cx="1871662" cy="93503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a:solidFill>
                  <a:srgbClr val="FFFFFF"/>
                </a:solidFill>
                <a:latin typeface="宋体" pitchFamily="2" charset="-122"/>
                <a:sym typeface="宋体" pitchFamily="2" charset="-122"/>
              </a:rPr>
              <a:t>对异网手机</a:t>
            </a:r>
            <a:r>
              <a:rPr lang="zh-CN" altLang="en-US" b="1" dirty="0" smtClean="0">
                <a:solidFill>
                  <a:srgbClr val="FFFFFF"/>
                </a:solidFill>
                <a:latin typeface="宋体" pitchFamily="2" charset="-122"/>
                <a:sym typeface="宋体" pitchFamily="2" charset="-122"/>
              </a:rPr>
              <a:t>用户的分组</a:t>
            </a:r>
            <a:endParaRPr lang="zh-CN" altLang="en-US" dirty="0"/>
          </a:p>
        </p:txBody>
      </p:sp>
      <p:sp>
        <p:nvSpPr>
          <p:cNvPr id="19463" name="圆角矩形 8"/>
          <p:cNvSpPr>
            <a:spLocks noChangeArrowheads="1"/>
          </p:cNvSpPr>
          <p:nvPr/>
        </p:nvSpPr>
        <p:spPr bwMode="auto">
          <a:xfrm>
            <a:off x="610185" y="3933231"/>
            <a:ext cx="1871663" cy="93503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a:solidFill>
                  <a:srgbClr val="FFFFFF"/>
                </a:solidFill>
                <a:latin typeface="宋体" pitchFamily="2" charset="-122"/>
                <a:sym typeface="宋体" pitchFamily="2" charset="-122"/>
              </a:rPr>
              <a:t>模型检验</a:t>
            </a:r>
            <a:endParaRPr lang="zh-CN" altLang="en-US"/>
          </a:p>
        </p:txBody>
      </p:sp>
      <p:sp>
        <p:nvSpPr>
          <p:cNvPr id="19464" name="下箭头 9"/>
          <p:cNvSpPr>
            <a:spLocks noChangeArrowheads="1"/>
          </p:cNvSpPr>
          <p:nvPr/>
        </p:nvSpPr>
        <p:spPr bwMode="auto">
          <a:xfrm rot="16200000">
            <a:off x="5796561" y="2204439"/>
            <a:ext cx="432199" cy="864397"/>
          </a:xfrm>
          <a:prstGeom prst="downArrow">
            <a:avLst>
              <a:gd name="adj1" fmla="val 50000"/>
              <a:gd name="adj2" fmla="val 49999"/>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465" name="右箭头 10"/>
          <p:cNvSpPr>
            <a:spLocks noChangeArrowheads="1"/>
          </p:cNvSpPr>
          <p:nvPr/>
        </p:nvSpPr>
        <p:spPr bwMode="auto">
          <a:xfrm>
            <a:off x="2555076" y="2420538"/>
            <a:ext cx="865187" cy="431800"/>
          </a:xfrm>
          <a:prstGeom prst="rightArrow">
            <a:avLst>
              <a:gd name="adj1" fmla="val 50000"/>
              <a:gd name="adj2" fmla="val 50055"/>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466" name="右箭头 11"/>
          <p:cNvSpPr>
            <a:spLocks noChangeArrowheads="1"/>
          </p:cNvSpPr>
          <p:nvPr/>
        </p:nvSpPr>
        <p:spPr bwMode="auto">
          <a:xfrm rot="10800000">
            <a:off x="2555076" y="4149330"/>
            <a:ext cx="863600" cy="431800"/>
          </a:xfrm>
          <a:prstGeom prst="rightArrow">
            <a:avLst>
              <a:gd name="adj1" fmla="val 50000"/>
              <a:gd name="adj2" fmla="val 49963"/>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467" name="右箭头 12"/>
          <p:cNvSpPr>
            <a:spLocks noChangeArrowheads="1"/>
          </p:cNvSpPr>
          <p:nvPr/>
        </p:nvSpPr>
        <p:spPr bwMode="auto">
          <a:xfrm rot="10800000">
            <a:off x="5580063" y="4221163"/>
            <a:ext cx="865187" cy="431800"/>
          </a:xfrm>
          <a:prstGeom prst="rightArrow">
            <a:avLst>
              <a:gd name="adj1" fmla="val 50000"/>
              <a:gd name="adj2" fmla="val 50055"/>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 name="圆角矩形 7"/>
          <p:cNvSpPr>
            <a:spLocks noChangeArrowheads="1"/>
          </p:cNvSpPr>
          <p:nvPr/>
        </p:nvSpPr>
        <p:spPr bwMode="auto">
          <a:xfrm>
            <a:off x="6588924" y="2204439"/>
            <a:ext cx="1871662" cy="935038"/>
          </a:xfrm>
          <a:prstGeom prst="roundRect">
            <a:avLst>
              <a:gd name="adj" fmla="val 16667"/>
            </a:avLst>
          </a:prstGeom>
          <a:solidFill>
            <a:schemeClr val="accent1"/>
          </a:solidFill>
          <a:ln w="25400">
            <a:solidFill>
              <a:srgbClr val="B96228"/>
            </a:solidFill>
            <a:round/>
            <a:headEnd/>
            <a:tailEnd/>
          </a:ln>
        </p:spPr>
        <p:txBody>
          <a:bodyPr anchor="ctr"/>
          <a:lstStyle/>
          <a:p>
            <a:pPr algn="ctr"/>
            <a:r>
              <a:rPr lang="zh-CN" altLang="en-US" b="1" dirty="0" smtClean="0">
                <a:solidFill>
                  <a:srgbClr val="FFFFFF"/>
                </a:solidFill>
                <a:latin typeface="宋体" pitchFamily="2" charset="-122"/>
                <a:sym typeface="宋体" pitchFamily="2" charset="-122"/>
              </a:rPr>
              <a:t>与已知行为的用户进行行为比较</a:t>
            </a:r>
            <a:endParaRPr lang="zh-CN" altLang="en-US" dirty="0"/>
          </a:p>
        </p:txBody>
      </p:sp>
      <p:sp>
        <p:nvSpPr>
          <p:cNvPr id="13" name="下箭头 9"/>
          <p:cNvSpPr>
            <a:spLocks noChangeArrowheads="1"/>
          </p:cNvSpPr>
          <p:nvPr/>
        </p:nvSpPr>
        <p:spPr bwMode="auto">
          <a:xfrm>
            <a:off x="7309254" y="3212901"/>
            <a:ext cx="460375" cy="523272"/>
          </a:xfrm>
          <a:prstGeom prst="downArrow">
            <a:avLst>
              <a:gd name="adj1" fmla="val 50000"/>
              <a:gd name="adj2" fmla="val 49999"/>
            </a:avLst>
          </a:prstGeom>
          <a:solidFill>
            <a:schemeClr val="accent1"/>
          </a:solidFill>
          <a:ln w="25400">
            <a:solidFill>
              <a:srgbClr val="B9622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noChangeArrowheads="1"/>
          </p:cNvSpPr>
          <p:nvPr>
            <p:ph type="title" idx="4294967295"/>
          </p:nvPr>
        </p:nvSpPr>
        <p:spPr/>
        <p:txBody>
          <a:bodyPr/>
          <a:lstStyle/>
          <a:p>
            <a:pPr eaLnBrk="1" hangingPunct="1"/>
            <a:r>
              <a:rPr lang="zh-CN" altLang="en-US" smtClean="0"/>
              <a:t>用户行为特征表示</a:t>
            </a:r>
          </a:p>
        </p:txBody>
      </p:sp>
      <p:sp>
        <p:nvSpPr>
          <p:cNvPr id="20483" name="内容占位符 2"/>
          <p:cNvSpPr>
            <a:spLocks noGrp="1" noChangeArrowheads="1"/>
          </p:cNvSpPr>
          <p:nvPr>
            <p:ph sz="quarter" idx="1"/>
          </p:nvPr>
        </p:nvSpPr>
        <p:spPr>
          <a:xfrm>
            <a:off x="457200" y="1600200"/>
            <a:ext cx="7467600" cy="4873625"/>
          </a:xfrm>
        </p:spPr>
        <p:txBody>
          <a:bodyPr/>
          <a:lstStyle/>
          <a:p>
            <a:pPr marL="274638" indent="-274638" algn="l" eaLnBrk="1" hangingPunct="1">
              <a:buFont typeface="Wingdings" pitchFamily="2" charset="2"/>
              <a:buChar char=""/>
            </a:pPr>
            <a:r>
              <a:rPr lang="zh-CN" altLang="en-US" smtClean="0"/>
              <a:t>第一次模糊化统计</a:t>
            </a:r>
          </a:p>
          <a:p>
            <a:pPr marL="274638" indent="-274638" algn="l" eaLnBrk="1" hangingPunct="1">
              <a:buFont typeface="Wingdings" pitchFamily="2" charset="2"/>
              <a:buChar char=""/>
            </a:pPr>
            <a:endParaRPr lang="en-US" altLang="zh-CN"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endParaRPr lang="zh-CN" altLang="en-US" smtClean="0"/>
          </a:p>
          <a:p>
            <a:pPr marL="274638" indent="-274638" algn="l" eaLnBrk="1" hangingPunct="1">
              <a:buFont typeface="Wingdings" pitchFamily="2" charset="2"/>
              <a:buChar char=""/>
            </a:pPr>
            <a:r>
              <a:rPr lang="zh-CN" altLang="en-US" smtClean="0"/>
              <a:t>第二次模糊化统计</a:t>
            </a:r>
          </a:p>
          <a:p>
            <a:pPr marL="274638" indent="-274638" algn="l" eaLnBrk="1" hangingPunct="1">
              <a:buFont typeface="Wingdings" pitchFamily="2" charset="2"/>
              <a:buChar char=""/>
            </a:pPr>
            <a:endParaRPr lang="en-US" altLang="zh-CN" smtClean="0"/>
          </a:p>
          <a:p>
            <a:pPr marL="274638" indent="-274638" algn="l" eaLnBrk="1" hangingPunct="1">
              <a:buFont typeface="Wingdings" pitchFamily="2" charset="2"/>
              <a:buChar char=""/>
            </a:pPr>
            <a:endParaRPr lang="zh-CN" altLang="en-US" smtClean="0"/>
          </a:p>
        </p:txBody>
      </p:sp>
      <p:sp>
        <p:nvSpPr>
          <p:cNvPr id="2048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048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692275" y="2349500"/>
            <a:ext cx="1295400" cy="377825"/>
          </a:xfrm>
          <a:prstGeom prst="rect">
            <a:avLst/>
          </a:prstGeom>
          <a:noFill/>
          <a:ln w="9525">
            <a:noFill/>
            <a:miter lim="800000"/>
            <a:headEnd/>
            <a:tailEnd/>
          </a:ln>
        </p:spPr>
      </p:pic>
      <p:sp>
        <p:nvSpPr>
          <p:cNvPr id="20486" name="Rectangle 3"/>
          <p:cNvSpPr>
            <a:spLocks noChangeArrowheads="1"/>
          </p:cNvSpPr>
          <p:nvPr/>
        </p:nvSpPr>
        <p:spPr bwMode="auto">
          <a:xfrm>
            <a:off x="0" y="7239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0487"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0488"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24525" y="1989138"/>
            <a:ext cx="1962150" cy="1038225"/>
          </a:xfrm>
          <a:prstGeom prst="rect">
            <a:avLst/>
          </a:prstGeom>
          <a:noFill/>
          <a:ln w="9525">
            <a:noFill/>
            <a:miter lim="800000"/>
            <a:headEnd/>
            <a:tailEnd/>
          </a:ln>
        </p:spPr>
      </p:pic>
      <p:sp>
        <p:nvSpPr>
          <p:cNvPr id="20489" name="Rectangle 6"/>
          <p:cNvSpPr>
            <a:spLocks noChangeArrowheads="1"/>
          </p:cNvSpPr>
          <p:nvPr/>
        </p:nvSpPr>
        <p:spPr bwMode="auto">
          <a:xfrm>
            <a:off x="0" y="14954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0490"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0491"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31913" y="3789363"/>
            <a:ext cx="5486400" cy="1257300"/>
          </a:xfrm>
          <a:prstGeom prst="rect">
            <a:avLst/>
          </a:prstGeom>
          <a:noFill/>
          <a:ln w="9525">
            <a:noFill/>
            <a:miter lim="800000"/>
            <a:headEnd/>
            <a:tailEnd/>
          </a:ln>
        </p:spPr>
      </p:pic>
      <p:sp>
        <p:nvSpPr>
          <p:cNvPr id="20492" name="Rectangle 9"/>
          <p:cNvSpPr>
            <a:spLocks noChangeArrowheads="1"/>
          </p:cNvSpPr>
          <p:nvPr/>
        </p:nvSpPr>
        <p:spPr bwMode="auto">
          <a:xfrm>
            <a:off x="0" y="17145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0493" name="Rectangle 1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0494" name="Picture 1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195513" y="5589588"/>
            <a:ext cx="1790700" cy="323850"/>
          </a:xfrm>
          <a:prstGeom prst="rect">
            <a:avLst/>
          </a:prstGeom>
          <a:noFill/>
          <a:ln w="9525">
            <a:noFill/>
            <a:miter lim="800000"/>
            <a:headEnd/>
            <a:tailEnd/>
          </a:ln>
        </p:spPr>
      </p:pic>
      <p:sp>
        <p:nvSpPr>
          <p:cNvPr id="20495" name="Rectangle 12"/>
          <p:cNvSpPr>
            <a:spLocks noChangeArrowheads="1"/>
          </p:cNvSpPr>
          <p:nvPr/>
        </p:nvSpPr>
        <p:spPr bwMode="auto">
          <a:xfrm>
            <a:off x="0" y="78105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idx="4294967295"/>
          </p:nvPr>
        </p:nvSpPr>
        <p:spPr/>
        <p:txBody>
          <a:bodyPr/>
          <a:lstStyle/>
          <a:p>
            <a:pPr eaLnBrk="1" hangingPunct="1"/>
            <a:r>
              <a:rPr lang="zh-CN" altLang="en-US" smtClean="0"/>
              <a:t>用户行为的校准与迭代补充</a:t>
            </a:r>
          </a:p>
        </p:txBody>
      </p:sp>
      <p:sp>
        <p:nvSpPr>
          <p:cNvPr id="21507" name="内容占位符 2"/>
          <p:cNvSpPr>
            <a:spLocks noGrp="1" noChangeArrowheads="1"/>
          </p:cNvSpPr>
          <p:nvPr>
            <p:ph sz="quarter" idx="1"/>
          </p:nvPr>
        </p:nvSpPr>
        <p:spPr>
          <a:xfrm>
            <a:off x="457200" y="1600200"/>
            <a:ext cx="7467600" cy="4873625"/>
          </a:xfrm>
        </p:spPr>
        <p:txBody>
          <a:bodyPr/>
          <a:lstStyle/>
          <a:p>
            <a:pPr marL="274638" indent="-274638" algn="l" eaLnBrk="1" hangingPunct="1">
              <a:lnSpc>
                <a:spcPct val="90000"/>
              </a:lnSpc>
              <a:buFont typeface="Wingdings" pitchFamily="2" charset="2"/>
              <a:buChar char=""/>
            </a:pPr>
            <a:r>
              <a:rPr lang="zh-CN" altLang="en-US" smtClean="0"/>
              <a:t>显著度 α</a:t>
            </a:r>
          </a:p>
          <a:p>
            <a:pPr marL="274638" indent="-274638" algn="l" eaLnBrk="1" hangingPunct="1">
              <a:lnSpc>
                <a:spcPct val="90000"/>
              </a:lnSpc>
              <a:buFont typeface="Wingdings" pitchFamily="2" charset="2"/>
              <a:buChar char=""/>
            </a:pPr>
            <a:endParaRPr lang="en-US" altLang="zh-CN" smtClean="0"/>
          </a:p>
          <a:p>
            <a:pPr marL="274638" indent="-274638" algn="l" eaLnBrk="1" hangingPunct="1">
              <a:lnSpc>
                <a:spcPct val="90000"/>
              </a:lnSpc>
              <a:buFont typeface="Wingdings" pitchFamily="2" charset="2"/>
              <a:buChar char=""/>
            </a:pPr>
            <a:endParaRPr lang="zh-CN" altLang="en-US" smtClean="0"/>
          </a:p>
          <a:p>
            <a:pPr marL="274638" indent="-274638" algn="l" eaLnBrk="1" hangingPunct="1">
              <a:lnSpc>
                <a:spcPct val="90000"/>
              </a:lnSpc>
              <a:buFont typeface="Wingdings" pitchFamily="2" charset="2"/>
              <a:buChar char=""/>
            </a:pPr>
            <a:r>
              <a:rPr lang="zh-CN" altLang="en-US" smtClean="0"/>
              <a:t>观测样本比例β矫正</a:t>
            </a:r>
          </a:p>
          <a:p>
            <a:pPr marL="274638" indent="-274638" algn="l" eaLnBrk="1" hangingPunct="1">
              <a:lnSpc>
                <a:spcPct val="90000"/>
              </a:lnSpc>
              <a:buFont typeface="Wingdings" pitchFamily="2" charset="2"/>
              <a:buChar char=""/>
            </a:pPr>
            <a:endParaRPr lang="en-US" altLang="zh-CN" smtClean="0"/>
          </a:p>
          <a:p>
            <a:pPr marL="274638" indent="-274638" algn="l" eaLnBrk="1" hangingPunct="1">
              <a:lnSpc>
                <a:spcPct val="90000"/>
              </a:lnSpc>
              <a:buFont typeface="Wingdings" pitchFamily="2" charset="2"/>
              <a:buChar char=""/>
            </a:pPr>
            <a:r>
              <a:rPr lang="zh-CN" altLang="en-US" smtClean="0">
                <a:latin typeface="宋体" pitchFamily="2" charset="-122"/>
                <a:sym typeface="宋体" pitchFamily="2" charset="-122"/>
              </a:rPr>
              <a:t>β</a:t>
            </a:r>
            <a:r>
              <a:rPr lang="zh-CN" altLang="en-US" smtClean="0"/>
              <a:t>的计算结果表：</a:t>
            </a:r>
            <a:r>
              <a:rPr lang="zh-CN" altLang="en-US" smtClean="0">
                <a:hlinkClick r:id="rId2" action="ppaction://hlinkfile"/>
              </a:rPr>
              <a:t>附表</a:t>
            </a:r>
            <a:r>
              <a:rPr lang="en-US" altLang="zh-CN" smtClean="0">
                <a:hlinkClick r:id="rId2" action="ppaction://hlinkfile"/>
              </a:rPr>
              <a:t>1</a:t>
            </a:r>
            <a:endParaRPr lang="zh-CN" altLang="en-US" smtClean="0">
              <a:hlinkClick r:id="rId2" action="ppaction://hlinkfile"/>
            </a:endParaRPr>
          </a:p>
          <a:p>
            <a:pPr marL="274638" indent="-274638" algn="l" eaLnBrk="1" hangingPunct="1">
              <a:lnSpc>
                <a:spcPct val="90000"/>
              </a:lnSpc>
              <a:buFont typeface="Wingdings" pitchFamily="2" charset="2"/>
              <a:buChar char=""/>
            </a:pPr>
            <a:endParaRPr lang="en-US" altLang="zh-CN" smtClean="0"/>
          </a:p>
          <a:p>
            <a:pPr marL="274638" indent="-274638" algn="l" eaLnBrk="1" hangingPunct="1">
              <a:lnSpc>
                <a:spcPct val="90000"/>
              </a:lnSpc>
              <a:buFont typeface="Wingdings" pitchFamily="2" charset="2"/>
              <a:buChar char=""/>
            </a:pPr>
            <a:r>
              <a:rPr lang="zh-CN" altLang="en-US" smtClean="0"/>
              <a:t>通话行为量的校准：</a:t>
            </a:r>
          </a:p>
          <a:p>
            <a:pPr marL="274638" indent="-274638" algn="l" eaLnBrk="1" hangingPunct="1">
              <a:lnSpc>
                <a:spcPct val="90000"/>
              </a:lnSpc>
              <a:buFont typeface="Wingdings" pitchFamily="2" charset="2"/>
              <a:buChar char=""/>
            </a:pPr>
            <a:endParaRPr lang="en-US" altLang="zh-CN" smtClean="0"/>
          </a:p>
          <a:p>
            <a:pPr marL="274638" indent="-274638" algn="l" eaLnBrk="1" hangingPunct="1">
              <a:lnSpc>
                <a:spcPct val="90000"/>
              </a:lnSpc>
              <a:buFont typeface="Wingdings" pitchFamily="2" charset="2"/>
              <a:buChar char=""/>
            </a:pPr>
            <a:endParaRPr lang="zh-CN" altLang="en-US" smtClean="0"/>
          </a:p>
          <a:p>
            <a:pPr marL="274638" indent="-274638" algn="l" eaLnBrk="1" hangingPunct="1">
              <a:lnSpc>
                <a:spcPct val="90000"/>
              </a:lnSpc>
              <a:buFont typeface="Wingdings" pitchFamily="2" charset="2"/>
              <a:buChar char=""/>
            </a:pPr>
            <a:r>
              <a:rPr lang="en-US" altLang="zh-CN" smtClean="0"/>
              <a:t>n</a:t>
            </a:r>
            <a:r>
              <a:rPr lang="zh-CN" altLang="en-US" smtClean="0"/>
              <a:t>为运营商编号，</a:t>
            </a:r>
            <a:r>
              <a:rPr lang="en-US" altLang="zh-CN" smtClean="0"/>
              <a:t>1</a:t>
            </a:r>
            <a:r>
              <a:rPr lang="zh-CN" altLang="en-US" smtClean="0"/>
              <a:t>代表本网</a:t>
            </a:r>
          </a:p>
        </p:txBody>
      </p:sp>
      <p:sp>
        <p:nvSpPr>
          <p:cNvPr id="21508"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150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492500" y="1484313"/>
            <a:ext cx="1511300" cy="771525"/>
          </a:xfrm>
          <a:prstGeom prst="rect">
            <a:avLst/>
          </a:prstGeom>
          <a:noFill/>
          <a:ln w="9525">
            <a:noFill/>
            <a:miter lim="800000"/>
            <a:headEnd/>
            <a:tailEnd/>
          </a:ln>
        </p:spPr>
      </p:pic>
      <p:sp>
        <p:nvSpPr>
          <p:cNvPr id="21510" name="Rectangle 5"/>
          <p:cNvSpPr>
            <a:spLocks noChangeArrowheads="1"/>
          </p:cNvSpPr>
          <p:nvPr/>
        </p:nvSpPr>
        <p:spPr bwMode="auto">
          <a:xfrm>
            <a:off x="0" y="93345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1511" name="Rectangle 7"/>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1512"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24300" y="2636838"/>
            <a:ext cx="3095625" cy="1082675"/>
          </a:xfrm>
          <a:prstGeom prst="rect">
            <a:avLst/>
          </a:prstGeom>
          <a:noFill/>
          <a:ln w="9525">
            <a:noFill/>
            <a:miter lim="800000"/>
            <a:headEnd/>
            <a:tailEnd/>
          </a:ln>
        </p:spPr>
      </p:pic>
      <p:sp>
        <p:nvSpPr>
          <p:cNvPr id="21513" name="Rectangle 8"/>
          <p:cNvSpPr>
            <a:spLocks noChangeArrowheads="1"/>
          </p:cNvSpPr>
          <p:nvPr/>
        </p:nvSpPr>
        <p:spPr bwMode="auto">
          <a:xfrm>
            <a:off x="0" y="1143000"/>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
        <p:nvSpPr>
          <p:cNvPr id="21514" name="Rectangle 1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zh-CN">
              <a:latin typeface="Century Schoolbook" charset="0"/>
              <a:sym typeface="宋体" pitchFamily="2" charset="-122"/>
            </a:endParaRPr>
          </a:p>
        </p:txBody>
      </p:sp>
      <p:pic>
        <p:nvPicPr>
          <p:cNvPr id="21515" name="Picture 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779838" y="4724400"/>
            <a:ext cx="2449512" cy="1030288"/>
          </a:xfrm>
          <a:prstGeom prst="rect">
            <a:avLst/>
          </a:prstGeom>
          <a:noFill/>
          <a:ln w="9525">
            <a:noFill/>
            <a:miter lim="800000"/>
            <a:headEnd/>
            <a:tailEnd/>
          </a:ln>
        </p:spPr>
      </p:pic>
      <p:sp>
        <p:nvSpPr>
          <p:cNvPr id="21516" name="Rectangle 11"/>
          <p:cNvSpPr>
            <a:spLocks noChangeArrowheads="1"/>
          </p:cNvSpPr>
          <p:nvPr/>
        </p:nvSpPr>
        <p:spPr bwMode="auto">
          <a:xfrm>
            <a:off x="0" y="1038225"/>
            <a:ext cx="9144000" cy="0"/>
          </a:xfrm>
          <a:prstGeom prst="rect">
            <a:avLst/>
          </a:prstGeom>
          <a:noFill/>
          <a:ln w="9525">
            <a:noFill/>
            <a:miter lim="800000"/>
            <a:headEnd/>
            <a:tailEnd/>
          </a:ln>
        </p:spPr>
        <p:txBody>
          <a:bodyPr wrap="none" anchor="ctr">
            <a:spAutoFit/>
          </a:bodyPr>
          <a:lstStyle/>
          <a:p>
            <a:endParaRPr lang="zh-CN" altLang="zh-CN" b="1" i="1">
              <a:sym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凸显">
  <a:themeElements>
    <a:clrScheme name="">
      <a:dk1>
        <a:srgbClr val="000000"/>
      </a:dk1>
      <a:lt1>
        <a:srgbClr val="FFFFFF"/>
      </a:lt1>
      <a:dk2>
        <a:srgbClr val="575F6D"/>
      </a:dk2>
      <a:lt2>
        <a:srgbClr val="FFF39D"/>
      </a:lt2>
      <a:accent1>
        <a:srgbClr val="FE8637"/>
      </a:accent1>
      <a:accent2>
        <a:srgbClr val="7598D9"/>
      </a:accent2>
      <a:accent3>
        <a:srgbClr val="FFFFFF"/>
      </a:accent3>
      <a:accent4>
        <a:srgbClr val="000000"/>
      </a:accent4>
      <a:accent5>
        <a:srgbClr val="FEC3AE"/>
      </a:accent5>
      <a:accent6>
        <a:srgbClr val="6989C4"/>
      </a:accent6>
      <a:hlink>
        <a:srgbClr val="D2611C"/>
      </a:hlink>
      <a:folHlink>
        <a:srgbClr val="3B435B"/>
      </a:folHlink>
    </a:clrScheme>
    <a:fontScheme name="凸显">
      <a:majorFont>
        <a:latin typeface="Century Schoolbook"/>
        <a:ea typeface="华文楷体"/>
        <a:cs typeface=""/>
      </a:majorFont>
      <a:minorFont>
        <a:latin typeface="Century Schoolboo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157255385</TotalTime>
  <Pages>0</Pages>
  <Words>1240</Words>
  <Characters>0</Characters>
  <Application>Microsoft Office PowerPoint</Application>
  <DocSecurity>0</DocSecurity>
  <PresentationFormat>全屏显示(4:3)</PresentationFormat>
  <Lines>0</Lines>
  <Paragraphs>269</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24</vt:i4>
      </vt:variant>
    </vt:vector>
  </HeadingPairs>
  <TitlesOfParts>
    <vt:vector size="25" baseType="lpstr">
      <vt:lpstr>凸显</vt:lpstr>
      <vt:lpstr>   2012年“深圳杯”全国大学生数学建模夏令营        B题之异网高端识别</vt:lpstr>
      <vt:lpstr>问题一： 研究本网手机用户行为特征，给出本网高端手机用户的判别准则以及营销优先级。 </vt:lpstr>
      <vt:lpstr>补充缺失数据</vt:lpstr>
      <vt:lpstr>数据归一化处理</vt:lpstr>
      <vt:lpstr>聚类分析</vt:lpstr>
      <vt:lpstr>判断准则的得出</vt:lpstr>
      <vt:lpstr>问题二： 估算异网手机用户的月均消费金额，研究异网手机用户行为特征，并给出异网高端手机用户判别准则以及营销优先级。 </vt:lpstr>
      <vt:lpstr>用户行为特征表示</vt:lpstr>
      <vt:lpstr>用户行为的校准与迭代补充</vt:lpstr>
      <vt:lpstr>对异网手机用户用户的聚类分类</vt:lpstr>
      <vt:lpstr>幻灯片 11</vt:lpstr>
      <vt:lpstr>月消费金额的估算</vt:lpstr>
      <vt:lpstr>在建模中开发出的小算法</vt:lpstr>
      <vt:lpstr>幻灯片 14</vt:lpstr>
      <vt:lpstr>模型的检验</vt:lpstr>
      <vt:lpstr>问题三：评估本网、异网高端手机用户的判别准则是否合理以及异网手机用户月均消费金额的估算是否准确，有哪些需要改进的地方，改进方法是什么，还需要什么信息？ </vt:lpstr>
      <vt:lpstr>幻灯片 17</vt:lpstr>
      <vt:lpstr>问题四：自行收集手机号码，研究手机号码的靓号分级工作，给出分级标准并评估其合理性。</vt:lpstr>
      <vt:lpstr>靓号分类</vt:lpstr>
      <vt:lpstr>问卷设计</vt:lpstr>
      <vt:lpstr>问卷发放</vt:lpstr>
      <vt:lpstr>数据统计</vt:lpstr>
      <vt:lpstr>总结规律</vt:lpstr>
      <vt:lpstr>幻灯片 24</vt:lpstr>
    </vt:vector>
  </TitlesOfParts>
  <Manager/>
  <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2012年“深圳杯”全国大学生数学建模夏令营B题</dc:title>
  <dc:subject/>
  <dc:creator>Xiao</dc:creator>
  <cp:keywords/>
  <dc:description/>
  <cp:lastModifiedBy>微软用户</cp:lastModifiedBy>
  <cp:revision>46</cp:revision>
  <cp:lastPrinted>1899-12-30T00:00:00Z</cp:lastPrinted>
  <dcterms:created xsi:type="dcterms:W3CDTF">2012-07-19T11:33:00Z</dcterms:created>
  <dcterms:modified xsi:type="dcterms:W3CDTF">2012-08-01T03:22:44Z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2052-8.1.0.3089</vt:lpwstr>
  </property>
</Properties>
</file>